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68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EFAC9"/>
                </a:solidFill>
                <a:latin typeface="Book Antiqua"/>
                <a:cs typeface="Book Antiqua"/>
              </a:defRPr>
            </a:lvl1pPr>
          </a:lstStyle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EFAC9"/>
                </a:solidFill>
                <a:latin typeface="Book Antiqua"/>
                <a:cs typeface="Book Antiqua"/>
              </a:defRPr>
            </a:lvl1pPr>
          </a:lstStyle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08000" y="3835400"/>
            <a:ext cx="2159000" cy="33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17600" y="4457700"/>
            <a:ext cx="673100" cy="31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EFAC9"/>
                </a:solidFill>
                <a:latin typeface="Book Antiqua"/>
                <a:cs typeface="Book Antiqua"/>
              </a:defRPr>
            </a:lvl1pPr>
          </a:lstStyle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20700" y="1739900"/>
            <a:ext cx="152400" cy="15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87400" y="1600200"/>
            <a:ext cx="3771900" cy="330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EFAC9"/>
                </a:solidFill>
                <a:latin typeface="Book Antiqua"/>
                <a:cs typeface="Book Antiqua"/>
              </a:defRPr>
            </a:lvl1pPr>
          </a:lstStyle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EFAC9"/>
                </a:solidFill>
                <a:latin typeface="Book Antiqua"/>
                <a:cs typeface="Book Antiqua"/>
              </a:defRPr>
            </a:lvl1pPr>
          </a:lstStyle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300" y="1526539"/>
            <a:ext cx="8153400" cy="889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4020" y="1879650"/>
            <a:ext cx="8315959" cy="3568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Book Antiqua"/>
                <a:cs typeface="Book Antiqu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85200" y="6297116"/>
            <a:ext cx="254000" cy="249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FEFAC9"/>
                </a:solidFill>
                <a:latin typeface="Book Antiqua"/>
                <a:cs typeface="Book Antiqua"/>
              </a:defRPr>
            </a:lvl1pPr>
          </a:lstStyle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10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26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jp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jpg"/><Relationship Id="rId2" Type="http://schemas.openxmlformats.org/officeDocument/2006/relationships/image" Target="../media/image13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jp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jpg"/><Relationship Id="rId14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jpg"/><Relationship Id="rId4" Type="http://schemas.openxmlformats.org/officeDocument/2006/relationships/image" Target="../media/image152.png"/><Relationship Id="rId9" Type="http://schemas.openxmlformats.org/officeDocument/2006/relationships/image" Target="../media/image15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jp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jp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jpg"/><Relationship Id="rId5" Type="http://schemas.openxmlformats.org/officeDocument/2006/relationships/image" Target="../media/image179.png"/><Relationship Id="rId4" Type="http://schemas.openxmlformats.org/officeDocument/2006/relationships/image" Target="../media/image17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9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g"/><Relationship Id="rId5" Type="http://schemas.openxmlformats.org/officeDocument/2006/relationships/image" Target="../media/image183.png"/><Relationship Id="rId4" Type="http://schemas.openxmlformats.org/officeDocument/2006/relationships/image" Target="../media/image1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86.jpg"/><Relationship Id="rId7" Type="http://schemas.openxmlformats.org/officeDocument/2006/relationships/image" Target="../media/image190.png"/><Relationship Id="rId12" Type="http://schemas.openxmlformats.org/officeDocument/2006/relationships/image" Target="../media/image194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3.png"/><Relationship Id="rId5" Type="http://schemas.openxmlformats.org/officeDocument/2006/relationships/image" Target="../media/image188.jpg"/><Relationship Id="rId10" Type="http://schemas.openxmlformats.org/officeDocument/2006/relationships/image" Target="../media/image192.jpg"/><Relationship Id="rId4" Type="http://schemas.openxmlformats.org/officeDocument/2006/relationships/image" Target="../media/image187.png"/><Relationship Id="rId9" Type="http://schemas.openxmlformats.org/officeDocument/2006/relationships/image" Target="../media/image1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5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10" Type="http://schemas.openxmlformats.org/officeDocument/2006/relationships/image" Target="../media/image207.jp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9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12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0" Type="http://schemas.openxmlformats.org/officeDocument/2006/relationships/image" Target="../media/image218.jp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jpg"/><Relationship Id="rId13" Type="http://schemas.openxmlformats.org/officeDocument/2006/relationships/image" Target="../media/image232.png"/><Relationship Id="rId3" Type="http://schemas.openxmlformats.org/officeDocument/2006/relationships/image" Target="../media/image222.jpg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11" Type="http://schemas.openxmlformats.org/officeDocument/2006/relationships/image" Target="../media/image230.jpg"/><Relationship Id="rId5" Type="http://schemas.openxmlformats.org/officeDocument/2006/relationships/image" Target="../media/image224.jp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Relationship Id="rId14" Type="http://schemas.openxmlformats.org/officeDocument/2006/relationships/image" Target="../media/image2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4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12" Type="http://schemas.openxmlformats.org/officeDocument/2006/relationships/image" Target="../media/image245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g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13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367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498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852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7700" y="3443287"/>
            <a:ext cx="211137" cy="211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1200" y="3506787"/>
            <a:ext cx="84137" cy="84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87500" y="3848100"/>
            <a:ext cx="6057900" cy="393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74800" y="3746500"/>
            <a:ext cx="6069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EFAC9"/>
                </a:solidFill>
                <a:latin typeface="Book Antiqua"/>
                <a:cs typeface="Book Antiqua"/>
              </a:rPr>
              <a:t>Estudo dos tecidos do corpo humano.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0200" y="1422400"/>
            <a:ext cx="8610600" cy="2019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636000" y="6297116"/>
            <a:ext cx="15240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1</a:t>
            </a:fld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13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367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498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852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7700" y="3443287"/>
            <a:ext cx="211137" cy="211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1200" y="3506787"/>
            <a:ext cx="84137" cy="84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1422400"/>
            <a:ext cx="8318500" cy="2019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300" y="3733800"/>
            <a:ext cx="1625600" cy="25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1700" y="4216400"/>
            <a:ext cx="5080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5600" y="3515359"/>
            <a:ext cx="1634489" cy="99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0" marR="5080" indent="-533400">
              <a:lnSpc>
                <a:spcPct val="1319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DI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V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IDIDO 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EM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900" y="152400"/>
            <a:ext cx="84836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51050" y="1989137"/>
            <a:ext cx="360680" cy="3743325"/>
          </a:xfrm>
          <a:custGeom>
            <a:avLst/>
            <a:gdLst/>
            <a:ahLst/>
            <a:cxnLst/>
            <a:rect l="l" t="t" r="r" b="b"/>
            <a:pathLst>
              <a:path w="360680" h="3743325">
                <a:moveTo>
                  <a:pt x="360362" y="0"/>
                </a:moveTo>
                <a:lnTo>
                  <a:pt x="290227" y="2356"/>
                </a:lnTo>
                <a:lnTo>
                  <a:pt x="232955" y="8781"/>
                </a:lnTo>
                <a:lnTo>
                  <a:pt x="194340" y="18311"/>
                </a:lnTo>
                <a:lnTo>
                  <a:pt x="180181" y="29981"/>
                </a:lnTo>
                <a:lnTo>
                  <a:pt x="180181" y="1841681"/>
                </a:lnTo>
                <a:lnTo>
                  <a:pt x="166021" y="1853351"/>
                </a:lnTo>
                <a:lnTo>
                  <a:pt x="127407" y="1862881"/>
                </a:lnTo>
                <a:lnTo>
                  <a:pt x="70134" y="1869306"/>
                </a:lnTo>
                <a:lnTo>
                  <a:pt x="0" y="1871662"/>
                </a:lnTo>
                <a:lnTo>
                  <a:pt x="70134" y="1874018"/>
                </a:lnTo>
                <a:lnTo>
                  <a:pt x="127407" y="1880443"/>
                </a:lnTo>
                <a:lnTo>
                  <a:pt x="166021" y="1889973"/>
                </a:lnTo>
                <a:lnTo>
                  <a:pt x="180181" y="1901643"/>
                </a:lnTo>
                <a:lnTo>
                  <a:pt x="180181" y="3713344"/>
                </a:lnTo>
                <a:lnTo>
                  <a:pt x="194340" y="3725014"/>
                </a:lnTo>
                <a:lnTo>
                  <a:pt x="232955" y="3734543"/>
                </a:lnTo>
                <a:lnTo>
                  <a:pt x="290227" y="3740968"/>
                </a:lnTo>
                <a:lnTo>
                  <a:pt x="360362" y="3743325"/>
                </a:lnTo>
              </a:path>
            </a:pathLst>
          </a:custGeom>
          <a:ln w="63500">
            <a:solidFill>
              <a:srgbClr val="A5B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27300" y="2133600"/>
            <a:ext cx="355600" cy="29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4500" y="2133600"/>
            <a:ext cx="5346700" cy="342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40000" y="2946400"/>
            <a:ext cx="304800" cy="292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84500" y="2946400"/>
            <a:ext cx="3937000" cy="342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17457" y="2044700"/>
            <a:ext cx="5814060" cy="1203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6725" indent="-454659">
              <a:lnSpc>
                <a:spcPct val="100000"/>
              </a:lnSpc>
              <a:spcBef>
                <a:spcPts val="100"/>
              </a:spcBef>
              <a:buAutoNum type="alphaUcParenR"/>
              <a:tabLst>
                <a:tab pos="467359" algn="l"/>
              </a:tabLst>
            </a:pPr>
            <a:r>
              <a:rPr sz="2400" b="1" spc="-5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Conjuntivo Propriamente</a:t>
            </a:r>
            <a:r>
              <a:rPr sz="2400" b="1" spc="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Dito.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Book Antiqua"/>
              <a:buAutoNum type="alphaUcParenR"/>
            </a:pPr>
            <a:endParaRPr sz="3050">
              <a:latin typeface="Times New Roman"/>
              <a:cs typeface="Times New Roman"/>
            </a:endParaRPr>
          </a:p>
          <a:p>
            <a:pPr marL="466725" indent="-454659">
              <a:lnSpc>
                <a:spcPct val="100000"/>
              </a:lnSpc>
              <a:buAutoNum type="alphaUcParenR"/>
              <a:tabLst>
                <a:tab pos="466725" algn="l"/>
                <a:tab pos="467359" algn="l"/>
              </a:tabLst>
            </a:pPr>
            <a:r>
              <a:rPr sz="2400" b="1" spc="-5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Conjuntivo</a:t>
            </a:r>
            <a:r>
              <a:rPr sz="2400" b="1" spc="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Adiposo.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0000" y="3759200"/>
            <a:ext cx="317500" cy="292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84500" y="3759200"/>
            <a:ext cx="4241800" cy="3429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17457" y="3670300"/>
            <a:ext cx="4704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6725" algn="l"/>
              </a:tabLst>
            </a:pPr>
            <a:r>
              <a:rPr sz="3600" b="1" baseline="1157" dirty="0">
                <a:solidFill>
                  <a:srgbClr val="FFFFFF"/>
                </a:solidFill>
                <a:latin typeface="Book Antiqua"/>
                <a:cs typeface="Book Antiqua"/>
              </a:rPr>
              <a:t>C)	</a:t>
            </a:r>
            <a:r>
              <a:rPr sz="2400" b="1" spc="-5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Conjuntivo</a:t>
            </a:r>
            <a:r>
              <a:rPr sz="2400" b="1" spc="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Sanguíneo.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27300" y="4572000"/>
            <a:ext cx="368300" cy="292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84500" y="4572000"/>
            <a:ext cx="4635500" cy="342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27300" y="5384800"/>
            <a:ext cx="304800" cy="292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84500" y="5321300"/>
            <a:ext cx="3670300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17457" y="4483100"/>
            <a:ext cx="5094605" cy="1203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6725" indent="-454659">
              <a:lnSpc>
                <a:spcPct val="100000"/>
              </a:lnSpc>
              <a:spcBef>
                <a:spcPts val="100"/>
              </a:spcBef>
              <a:buAutoNum type="alphaUcParenR" startAt="4"/>
              <a:tabLst>
                <a:tab pos="467359" algn="l"/>
              </a:tabLst>
            </a:pPr>
            <a:r>
              <a:rPr sz="2400" b="1" spc="-5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Conjuntivo</a:t>
            </a:r>
            <a:r>
              <a:rPr sz="2400" b="1" spc="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Cartilaginoso.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Book Antiqua"/>
              <a:buAutoNum type="alphaUcParenR" startAt="4"/>
            </a:pPr>
            <a:endParaRPr sz="3050">
              <a:latin typeface="Times New Roman"/>
              <a:cs typeface="Times New Roman"/>
            </a:endParaRPr>
          </a:p>
          <a:p>
            <a:pPr marL="466725" indent="-454659">
              <a:lnSpc>
                <a:spcPct val="100000"/>
              </a:lnSpc>
              <a:buAutoNum type="alphaUcParenR" startAt="4"/>
              <a:tabLst>
                <a:tab pos="466725" algn="l"/>
                <a:tab pos="467359" algn="l"/>
                <a:tab pos="3201035" algn="l"/>
              </a:tabLst>
            </a:pPr>
            <a:r>
              <a:rPr sz="2400" b="1" spc="-50" dirty="0">
                <a:solidFill>
                  <a:srgbClr val="FFFFFF"/>
                </a:solidFill>
                <a:latin typeface="Book Antiqua"/>
                <a:cs typeface="Book Antiqua"/>
              </a:rPr>
              <a:t>Tecido</a:t>
            </a:r>
            <a:r>
              <a:rPr sz="2400" b="1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Conjuntivo	Ósseo.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841500"/>
            <a:ext cx="1397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1701800"/>
            <a:ext cx="3771900" cy="33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1332" y="1676400"/>
            <a:ext cx="4709160" cy="3172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416"/>
              <a:tabLst>
                <a:tab pos="286385" algn="l"/>
              </a:tabLst>
            </a:pPr>
            <a:r>
              <a:rPr lang="pt-BR" sz="2400" b="1" dirty="0">
                <a:solidFill>
                  <a:srgbClr val="FFFFFF"/>
                </a:solidFill>
                <a:latin typeface="Book Antiqua"/>
                <a:cs typeface="Book Antiqua"/>
              </a:rPr>
              <a:t>  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ONDE É</a:t>
            </a:r>
            <a:r>
              <a:rPr sz="2400" b="1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ENCONTRADO?</a:t>
            </a:r>
            <a:endParaRPr sz="24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3A447"/>
              </a:buClr>
              <a:buFont typeface="Arial"/>
              <a:buChar char="!"/>
            </a:pPr>
            <a:endParaRPr sz="3800" dirty="0">
              <a:latin typeface="Times New Roman"/>
              <a:cs typeface="Times New Roman"/>
            </a:endParaRPr>
          </a:p>
          <a:p>
            <a:pPr marL="12065" marR="406400">
              <a:lnSpc>
                <a:spcPct val="111100"/>
              </a:lnSpc>
              <a:buClr>
                <a:srgbClr val="F3A447"/>
              </a:buClr>
              <a:buSzPct val="85416"/>
              <a:tabLst>
                <a:tab pos="286385" algn="l"/>
              </a:tabLst>
            </a:pPr>
            <a:r>
              <a:rPr lang="pt-BR"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Está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 presente na derme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( = 2ª 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camada da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pele).</a:t>
            </a:r>
            <a:endParaRPr sz="24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3A447"/>
              </a:buClr>
              <a:buFont typeface="Arial"/>
              <a:buChar char="!"/>
            </a:pPr>
            <a:endParaRPr sz="3800" dirty="0">
              <a:latin typeface="Times New Roman"/>
              <a:cs typeface="Times New Roman"/>
            </a:endParaRPr>
          </a:p>
          <a:p>
            <a:pPr marL="12065" marR="5080">
              <a:lnSpc>
                <a:spcPct val="111100"/>
              </a:lnSpc>
              <a:buClr>
                <a:srgbClr val="F3A447"/>
              </a:buClr>
              <a:buSzPct val="85416"/>
              <a:tabLst>
                <a:tab pos="286385" algn="l"/>
              </a:tabLst>
            </a:pP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É 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de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maior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distribuição  no corpo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humano.</a:t>
            </a:r>
            <a:endParaRPr sz="24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152400"/>
            <a:ext cx="83693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94687" y="3338070"/>
            <a:ext cx="3256010" cy="29531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49900" y="3390900"/>
            <a:ext cx="3035300" cy="279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50296" y="3393678"/>
            <a:ext cx="3038475" cy="2788285"/>
          </a:xfrm>
          <a:custGeom>
            <a:avLst/>
            <a:gdLst/>
            <a:ahLst/>
            <a:cxnLst/>
            <a:rect l="l" t="t" r="r" b="b"/>
            <a:pathLst>
              <a:path w="3038475" h="2788285">
                <a:moveTo>
                  <a:pt x="0" y="0"/>
                </a:moveTo>
                <a:lnTo>
                  <a:pt x="0" y="2788046"/>
                </a:lnTo>
                <a:lnTo>
                  <a:pt x="3038078" y="2788046"/>
                </a:lnTo>
                <a:lnTo>
                  <a:pt x="3038078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300" y="2032000"/>
            <a:ext cx="1397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" y="1917700"/>
            <a:ext cx="2946400" cy="30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407" y="1882139"/>
            <a:ext cx="3445193" cy="36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2850" b="0" spc="960" baseline="4385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2250" spc="15" dirty="0"/>
              <a:t>CARACTERÍSTICAS: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152400"/>
            <a:ext cx="8369300" cy="1054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5375" y="3455987"/>
            <a:ext cx="6778625" cy="10969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8907" y="2529839"/>
            <a:ext cx="8667115" cy="31019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30"/>
              </a:spcBef>
              <a:buClr>
                <a:srgbClr val="F3A447"/>
              </a:buClr>
              <a:buSzPct val="84444"/>
              <a:tabLst>
                <a:tab pos="334010" algn="l"/>
              </a:tabLst>
            </a:pPr>
            <a:r>
              <a:rPr sz="2250" b="1" spc="10" dirty="0">
                <a:solidFill>
                  <a:srgbClr val="FFFFFF"/>
                </a:solidFill>
                <a:latin typeface="Book Antiqua"/>
                <a:cs typeface="Book Antiqua"/>
              </a:rPr>
              <a:t>Possui </a:t>
            </a:r>
            <a:r>
              <a:rPr sz="2250" b="1" spc="15" dirty="0">
                <a:solidFill>
                  <a:srgbClr val="FFFFFF"/>
                </a:solidFill>
                <a:latin typeface="Book Antiqua"/>
                <a:cs typeface="Book Antiqua"/>
              </a:rPr>
              <a:t>muita </a:t>
            </a:r>
            <a:r>
              <a:rPr sz="2250" b="1" spc="10" dirty="0">
                <a:solidFill>
                  <a:srgbClr val="FFFFFF"/>
                </a:solidFill>
                <a:latin typeface="Book Antiqua"/>
                <a:cs typeface="Book Antiqua"/>
              </a:rPr>
              <a:t>substância entre as</a:t>
            </a:r>
            <a:r>
              <a:rPr sz="2250" b="1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50" b="1" spc="10" dirty="0">
                <a:solidFill>
                  <a:srgbClr val="FFFFFF"/>
                </a:solidFill>
                <a:latin typeface="Book Antiqua"/>
                <a:cs typeface="Book Antiqua"/>
              </a:rPr>
              <a:t>células.</a:t>
            </a:r>
            <a:endParaRPr sz="225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3A447"/>
              </a:buClr>
              <a:buFont typeface="Arial"/>
              <a:buChar char="!"/>
            </a:pPr>
            <a:endParaRPr sz="2050" dirty="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  <a:buClr>
                <a:srgbClr val="F3A447"/>
              </a:buClr>
              <a:buSzPct val="84444"/>
              <a:tabLst>
                <a:tab pos="334010" algn="l"/>
              </a:tabLst>
            </a:pPr>
            <a:r>
              <a:rPr sz="2250" b="1" spc="10" dirty="0">
                <a:solidFill>
                  <a:srgbClr val="FFFFFF"/>
                </a:solidFill>
                <a:latin typeface="Book Antiqua"/>
                <a:cs typeface="Book Antiqua"/>
              </a:rPr>
              <a:t>Estruturalmente, </a:t>
            </a:r>
            <a:r>
              <a:rPr sz="2250" b="1" spc="15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2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 conjuntivo possui três componentes:</a:t>
            </a:r>
            <a:endParaRPr sz="225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352425" indent="2381250" algn="just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Substância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ou matriz </a:t>
            </a:r>
            <a:r>
              <a:rPr sz="2000" b="1" spc="-10" dirty="0">
                <a:solidFill>
                  <a:srgbClr val="FFFFFF"/>
                </a:solidFill>
                <a:latin typeface="Book Antiqua"/>
                <a:cs typeface="Book Antiqua"/>
              </a:rPr>
              <a:t>extracelular,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fibras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00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células.</a:t>
            </a:r>
            <a:endParaRPr sz="2000" dirty="0">
              <a:latin typeface="Book Antiqua"/>
              <a:cs typeface="Book Antiqua"/>
            </a:endParaRPr>
          </a:p>
          <a:p>
            <a:pPr marL="346075" marR="30480" indent="6350" algn="just">
              <a:lnSpc>
                <a:spcPct val="169100"/>
              </a:lnSpc>
              <a:spcBef>
                <a:spcPts val="1190"/>
              </a:spcBef>
            </a:pPr>
            <a:r>
              <a:rPr sz="1700" b="1" dirty="0">
                <a:solidFill>
                  <a:srgbClr val="FFFFFF"/>
                </a:solidFill>
                <a:latin typeface="Book Antiqua"/>
                <a:cs typeface="Book Antiqua"/>
              </a:rPr>
              <a:t>OBS: Enquanto </a:t>
            </a:r>
            <a:r>
              <a:rPr sz="1700" b="1" spc="5" dirty="0">
                <a:solidFill>
                  <a:srgbClr val="FFFFFF"/>
                </a:solidFill>
                <a:latin typeface="Book Antiqua"/>
                <a:cs typeface="Book Antiqua"/>
              </a:rPr>
              <a:t>os </a:t>
            </a:r>
            <a:r>
              <a:rPr sz="1700" b="1" dirty="0">
                <a:solidFill>
                  <a:srgbClr val="FFFFFF"/>
                </a:solidFill>
                <a:latin typeface="Book Antiqua"/>
                <a:cs typeface="Book Antiqua"/>
              </a:rPr>
              <a:t>demais tecidos - epitelial, muscular </a:t>
            </a:r>
            <a:r>
              <a:rPr sz="1700" b="1" spc="5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700" b="1" dirty="0">
                <a:solidFill>
                  <a:srgbClr val="FFFFFF"/>
                </a:solidFill>
                <a:latin typeface="Book Antiqua"/>
                <a:cs typeface="Book Antiqua"/>
              </a:rPr>
              <a:t>nervoso - </a:t>
            </a:r>
            <a:r>
              <a:rPr sz="1700" b="1" spc="5" dirty="0">
                <a:solidFill>
                  <a:srgbClr val="FFFFFF"/>
                </a:solidFill>
                <a:latin typeface="Book Antiqua"/>
                <a:cs typeface="Book Antiqua"/>
              </a:rPr>
              <a:t>têm </a:t>
            </a:r>
            <a:r>
              <a:rPr sz="1700" b="1" dirty="0">
                <a:solidFill>
                  <a:srgbClr val="FFFFFF"/>
                </a:solidFill>
                <a:latin typeface="Book Antiqua"/>
                <a:cs typeface="Book Antiqua"/>
              </a:rPr>
              <a:t>como  </a:t>
            </a:r>
            <a:r>
              <a:rPr sz="17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 Antiqua"/>
                <a:cs typeface="Book Antiqua"/>
              </a:rPr>
              <a:t>principais constituintes as células</a:t>
            </a:r>
            <a:r>
              <a:rPr sz="1700" b="1" dirty="0">
                <a:solidFill>
                  <a:srgbClr val="FFFFFF"/>
                </a:solidFill>
                <a:latin typeface="Book Antiqua"/>
                <a:cs typeface="Book Antiqua"/>
              </a:rPr>
              <a:t>, no </a:t>
            </a:r>
            <a:r>
              <a:rPr sz="1700" b="1" dirty="0">
                <a:solidFill>
                  <a:srgbClr val="FF0000"/>
                </a:solidFill>
                <a:latin typeface="Book Antiqua"/>
                <a:cs typeface="Book Antiqua"/>
              </a:rPr>
              <a:t>tecido conjuntivo predomina </a:t>
            </a:r>
            <a:r>
              <a:rPr sz="1700" b="1" spc="5" dirty="0">
                <a:solidFill>
                  <a:srgbClr val="FF0000"/>
                </a:solidFill>
                <a:latin typeface="Book Antiqua"/>
                <a:cs typeface="Book Antiqua"/>
              </a:rPr>
              <a:t>a </a:t>
            </a:r>
            <a:r>
              <a:rPr sz="1700" b="1" dirty="0">
                <a:solidFill>
                  <a:srgbClr val="FF0000"/>
                </a:solidFill>
                <a:latin typeface="Book Antiqua"/>
                <a:cs typeface="Book Antiqua"/>
              </a:rPr>
              <a:t>substância  extracelular</a:t>
            </a:r>
            <a:r>
              <a:rPr sz="1700" b="1" dirty="0">
                <a:solidFill>
                  <a:srgbClr val="FFFFFF"/>
                </a:solidFill>
                <a:latin typeface="Book Antiqua"/>
                <a:cs typeface="Book Antiqua"/>
              </a:rPr>
              <a:t>( </a:t>
            </a:r>
            <a:r>
              <a:rPr sz="1700" b="1" spc="5" dirty="0">
                <a:solidFill>
                  <a:srgbClr val="FFFFFF"/>
                </a:solidFill>
                <a:latin typeface="Book Antiqua"/>
                <a:cs typeface="Book Antiqua"/>
              </a:rPr>
              <a:t>= </a:t>
            </a:r>
            <a:r>
              <a:rPr sz="1700" b="1" dirty="0">
                <a:solidFill>
                  <a:srgbClr val="FFFFFF"/>
                </a:solidFill>
                <a:latin typeface="Book Antiqua"/>
                <a:cs typeface="Book Antiqua"/>
              </a:rPr>
              <a:t>formada principalmente por proteínas </a:t>
            </a:r>
            <a:r>
              <a:rPr sz="1700" b="1" spc="5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700" b="1" dirty="0">
                <a:solidFill>
                  <a:srgbClr val="FFFFFF"/>
                </a:solidFill>
                <a:latin typeface="Book Antiqua"/>
                <a:cs typeface="Book Antiqua"/>
              </a:rPr>
              <a:t>água).</a:t>
            </a:r>
            <a:endParaRPr sz="1700" dirty="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4503" y="349203"/>
            <a:ext cx="7631112" cy="6145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1700" y="406400"/>
            <a:ext cx="7467600" cy="5981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1700" y="406400"/>
            <a:ext cx="7467600" cy="5981700"/>
          </a:xfrm>
          <a:custGeom>
            <a:avLst/>
            <a:gdLst/>
            <a:ahLst/>
            <a:cxnLst/>
            <a:rect l="l" t="t" r="r" b="b"/>
            <a:pathLst>
              <a:path w="7467600" h="5981700">
                <a:moveTo>
                  <a:pt x="0" y="0"/>
                </a:moveTo>
                <a:lnTo>
                  <a:pt x="7467600" y="0"/>
                </a:lnTo>
                <a:lnTo>
                  <a:pt x="7467600" y="5981700"/>
                </a:lnTo>
                <a:lnTo>
                  <a:pt x="0" y="59817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1739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700" y="1612900"/>
            <a:ext cx="15113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218" y="1577848"/>
            <a:ext cx="2100581" cy="37744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t-BR" sz="3000" b="0" spc="989" baseline="4166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2350" spc="15" dirty="0"/>
              <a:t>FUNÇÕES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000" y="2056892"/>
            <a:ext cx="6988175" cy="914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9600"/>
              </a:lnSpc>
              <a:spcBef>
                <a:spcPts val="90"/>
              </a:spcBef>
            </a:pPr>
            <a:r>
              <a:rPr sz="1950" b="1" spc="25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 conjuntivo propriamente dito preenche espaços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não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ocupados por outros</a:t>
            </a:r>
            <a:r>
              <a:rPr sz="195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tecidos.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000" y="3164839"/>
            <a:ext cx="523430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Sustenta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nutre as células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do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</a:t>
            </a:r>
            <a:r>
              <a:rPr sz="1950" b="1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epitelial.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000" y="3685540"/>
            <a:ext cx="531304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Envolve nervos, músculos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vasos</a:t>
            </a:r>
            <a:r>
              <a:rPr sz="195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sanguíneos.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000" y="4206240"/>
            <a:ext cx="270700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-10" dirty="0">
                <a:solidFill>
                  <a:srgbClr val="FFFFFF"/>
                </a:solidFill>
                <a:latin typeface="Book Antiqua"/>
                <a:cs typeface="Book Antiqua"/>
              </a:rPr>
              <a:t>Transporta</a:t>
            </a:r>
            <a:r>
              <a:rPr sz="1950" b="1" spc="-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substâncias.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000" y="4584191"/>
            <a:ext cx="6653530" cy="914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9600"/>
              </a:lnSpc>
              <a:spcBef>
                <a:spcPts val="90"/>
              </a:spcBef>
            </a:pP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Desempenha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importante papel </a:t>
            </a:r>
            <a:r>
              <a:rPr sz="1950" b="1" spc="20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processos de defesa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do  organismo e</a:t>
            </a:r>
            <a:r>
              <a:rPr sz="195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cicatrização.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2000" y="5692140"/>
            <a:ext cx="577913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Apresenta fibras: elásticas, colágenas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1950" b="1" spc="-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reticulares.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0200" y="152400"/>
            <a:ext cx="83693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600" y="152400"/>
            <a:ext cx="8343900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4141" y="1141365"/>
            <a:ext cx="1820862" cy="1389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6100" y="1193800"/>
            <a:ext cx="16510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4141" y="2436765"/>
            <a:ext cx="1820862" cy="1365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6100" y="2489200"/>
            <a:ext cx="1651000" cy="1206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4141" y="3660728"/>
            <a:ext cx="1820862" cy="1390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27050" y="1174750"/>
          <a:ext cx="1651000" cy="3746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63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0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762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762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546100" y="3721100"/>
            <a:ext cx="1651000" cy="1219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4141" y="4957715"/>
            <a:ext cx="1820862" cy="1389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6100" y="5016500"/>
            <a:ext cx="1651000" cy="1219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6100" y="5016500"/>
            <a:ext cx="1651000" cy="1219200"/>
          </a:xfrm>
          <a:custGeom>
            <a:avLst/>
            <a:gdLst/>
            <a:ahLst/>
            <a:cxnLst/>
            <a:rect l="l" t="t" r="r" b="b"/>
            <a:pathLst>
              <a:path w="1651000" h="1219200">
                <a:moveTo>
                  <a:pt x="0" y="0"/>
                </a:moveTo>
                <a:lnTo>
                  <a:pt x="1651000" y="0"/>
                </a:lnTo>
                <a:lnTo>
                  <a:pt x="16510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11400" y="1651000"/>
            <a:ext cx="952500" cy="177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298700" y="1600200"/>
            <a:ext cx="47809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Fibroblasto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-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Produz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colágeno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 a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substância</a:t>
            </a:r>
            <a:r>
              <a:rPr sz="1400" b="1" spc="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Book Antiqua"/>
                <a:cs typeface="Book Antiqua"/>
              </a:rPr>
              <a:t>intercelular.</a:t>
            </a:r>
            <a:endParaRPr sz="1400">
              <a:latin typeface="Book Antiqua"/>
              <a:cs typeface="Book Antiqu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11400" y="2590800"/>
            <a:ext cx="889000" cy="215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11400" y="3886200"/>
            <a:ext cx="825500" cy="1778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11400" y="5397500"/>
            <a:ext cx="914400" cy="1778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298700" y="2512060"/>
            <a:ext cx="6630670" cy="379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1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Macrófago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-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Contém inúmeros lisossomos. Responsável pela fagocitose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pinocitose de partículas estranhas.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Remove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restos celulares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promove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primeiro  combate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aos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microrganismos invasores. do nosso organismo.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Ativo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no processo  de involução fisiológica de alguns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órgãos ou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estrutura.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É o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caso do útero que,  após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parto, sofre uma redução de</a:t>
            </a:r>
            <a:r>
              <a:rPr sz="1400" b="1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volume.</a:t>
            </a:r>
            <a:endParaRPr sz="1400">
              <a:latin typeface="Book Antiqua"/>
              <a:cs typeface="Book Antiqua"/>
            </a:endParaRPr>
          </a:p>
          <a:p>
            <a:pPr marL="12700" marR="76200" algn="just">
              <a:lnSpc>
                <a:spcPct val="113100"/>
              </a:lnSpc>
              <a:spcBef>
                <a:spcPts val="700"/>
              </a:spcBef>
            </a:pP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Mastócito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-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Célula globosa, grande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repleta de grânulos de heparina (substância  anticoagulante)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histamina (substância envolvida nos processos de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alergia). 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Esta última substância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liberada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ocasiões de penetração de certos antígenos  no organismo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seu contato com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os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mastócitos, desencadeando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consequente  reação alérgica.</a:t>
            </a:r>
            <a:endParaRPr sz="1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76200" algn="just">
              <a:lnSpc>
                <a:spcPct val="113100"/>
              </a:lnSpc>
            </a:pP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Plasmócito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-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Pouco numeroso no conjunto normal,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mas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abundante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locais  sujeitos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à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penetração de bactérias, como intestino, pele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locais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que existem  infecções crônicas. Produtor de todos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os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anticorpos no combate </a:t>
            </a:r>
            <a:r>
              <a:rPr sz="1400" b="1" dirty="0">
                <a:solidFill>
                  <a:srgbClr val="FFFFFF"/>
                </a:solidFill>
                <a:latin typeface="Book Antiqua"/>
                <a:cs typeface="Book Antiqua"/>
              </a:rPr>
              <a:t>a  </a:t>
            </a:r>
            <a:r>
              <a:rPr sz="1400" b="1" spc="-5" dirty="0">
                <a:solidFill>
                  <a:srgbClr val="FFFFFF"/>
                </a:solidFill>
                <a:latin typeface="Book Antiqua"/>
                <a:cs typeface="Book Antiqua"/>
              </a:rPr>
              <a:t>microorganismos.</a:t>
            </a:r>
            <a:endParaRPr sz="1400">
              <a:latin typeface="Book Antiqua"/>
              <a:cs typeface="Book Antiqu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9678" y="349203"/>
            <a:ext cx="2689225" cy="2203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3700" y="406400"/>
            <a:ext cx="2527300" cy="203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3700" y="406400"/>
            <a:ext cx="2527300" cy="2032000"/>
          </a:xfrm>
          <a:custGeom>
            <a:avLst/>
            <a:gdLst/>
            <a:ahLst/>
            <a:cxnLst/>
            <a:rect l="l" t="t" r="r" b="b"/>
            <a:pathLst>
              <a:path w="2527300" h="2032000">
                <a:moveTo>
                  <a:pt x="0" y="0"/>
                </a:moveTo>
                <a:lnTo>
                  <a:pt x="2527300" y="0"/>
                </a:lnTo>
                <a:lnTo>
                  <a:pt x="25273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9678" y="2436765"/>
            <a:ext cx="2689225" cy="2181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700" y="2489200"/>
            <a:ext cx="2527300" cy="2019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3700" y="2489200"/>
            <a:ext cx="2527300" cy="2019300"/>
          </a:xfrm>
          <a:custGeom>
            <a:avLst/>
            <a:gdLst/>
            <a:ahLst/>
            <a:cxnLst/>
            <a:rect l="l" t="t" r="r" b="b"/>
            <a:pathLst>
              <a:path w="2527300" h="2019300">
                <a:moveTo>
                  <a:pt x="0" y="0"/>
                </a:moveTo>
                <a:lnTo>
                  <a:pt x="2527300" y="0"/>
                </a:lnTo>
                <a:lnTo>
                  <a:pt x="2527300" y="2019300"/>
                </a:lnTo>
                <a:lnTo>
                  <a:pt x="0" y="20193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9678" y="4525915"/>
            <a:ext cx="2686050" cy="21812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3700" y="4584700"/>
            <a:ext cx="2527300" cy="2019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3700" y="4584700"/>
            <a:ext cx="2527300" cy="2019300"/>
          </a:xfrm>
          <a:custGeom>
            <a:avLst/>
            <a:gdLst/>
            <a:ahLst/>
            <a:cxnLst/>
            <a:rect l="l" t="t" r="r" b="b"/>
            <a:pathLst>
              <a:path w="2527300" h="2019300">
                <a:moveTo>
                  <a:pt x="0" y="0"/>
                </a:moveTo>
                <a:lnTo>
                  <a:pt x="2527300" y="0"/>
                </a:lnTo>
                <a:lnTo>
                  <a:pt x="2527300" y="2019300"/>
                </a:lnTo>
                <a:lnTo>
                  <a:pt x="0" y="20193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022600" y="647700"/>
            <a:ext cx="33902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As</a:t>
            </a:r>
            <a:r>
              <a:rPr sz="1600" b="1" spc="1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Book Antiqua"/>
                <a:cs typeface="Book Antiqua"/>
              </a:rPr>
              <a:t>fibras</a:t>
            </a:r>
            <a:r>
              <a:rPr sz="1600" b="1" spc="13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Book Antiqua"/>
                <a:cs typeface="Book Antiqua"/>
              </a:rPr>
              <a:t>colágenas</a:t>
            </a:r>
            <a:r>
              <a:rPr sz="1600" b="1" spc="13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são</a:t>
            </a:r>
            <a:r>
              <a:rPr sz="1600" b="1" spc="1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grossas</a:t>
            </a:r>
            <a:r>
              <a:rPr sz="1600" b="1" spc="13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22600" y="901700"/>
            <a:ext cx="2652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7295" algn="l"/>
              </a:tabLst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resistentes,	distendendo-se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2600" y="1155700"/>
            <a:ext cx="929005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quando  c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oláge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as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69235" y="1155700"/>
            <a:ext cx="1182370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224790" marR="5080" indent="-212725">
              <a:lnSpc>
                <a:spcPct val="104200"/>
              </a:lnSpc>
              <a:spcBef>
                <a:spcPts val="20"/>
              </a:spcBef>
            </a:pP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te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ns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io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. 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presentes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18017" y="901700"/>
            <a:ext cx="1094740" cy="77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uc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endParaRPr sz="1600">
              <a:latin typeface="Book Antiqua"/>
              <a:cs typeface="Book Antiqua"/>
            </a:endParaRPr>
          </a:p>
          <a:p>
            <a:pPr marR="5080" algn="r">
              <a:lnSpc>
                <a:spcPct val="100000"/>
              </a:lnSpc>
              <a:spcBef>
                <a:spcPts val="80"/>
              </a:spcBef>
              <a:tabLst>
                <a:tab pos="483234" algn="l"/>
              </a:tabLst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s	fi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b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ras</a:t>
            </a:r>
            <a:endParaRPr sz="1600">
              <a:latin typeface="Book Antiqua"/>
              <a:cs typeface="Book Antiqua"/>
            </a:endParaRPr>
          </a:p>
          <a:p>
            <a:pPr marR="5080" algn="r">
              <a:lnSpc>
                <a:spcPct val="100000"/>
              </a:lnSpc>
              <a:spcBef>
                <a:spcPts val="80"/>
              </a:spcBef>
              <a:tabLst>
                <a:tab pos="481330" algn="l"/>
              </a:tabLst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	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erme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46400" y="1663700"/>
            <a:ext cx="3466465" cy="15519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88900" marR="5080" algn="just">
              <a:lnSpc>
                <a:spcPct val="104200"/>
              </a:lnSpc>
              <a:spcBef>
                <a:spcPts val="2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conferem resistência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nossa pele,  evitando que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ela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se rasgue, quando  esticada.</a:t>
            </a:r>
            <a:endParaRPr sz="1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1600" b="1" spc="-5" dirty="0">
                <a:solidFill>
                  <a:srgbClr val="FF0000"/>
                </a:solidFill>
                <a:latin typeface="Book Antiqua"/>
                <a:cs typeface="Book Antiqua"/>
              </a:rPr>
              <a:t>fibras elásticas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são longos</a:t>
            </a:r>
            <a:r>
              <a:rPr sz="16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fios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87708" y="3200400"/>
            <a:ext cx="804545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94615" marR="5080" indent="-82550">
              <a:lnSpc>
                <a:spcPct val="104200"/>
              </a:lnSpc>
              <a:spcBef>
                <a:spcPts val="2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roteí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  </a:t>
            </a:r>
            <a:r>
              <a:rPr sz="1600" b="1" spc="80" dirty="0">
                <a:solidFill>
                  <a:srgbClr val="FFFFFF"/>
                </a:solidFill>
                <a:latin typeface="Book Antiqua"/>
                <a:cs typeface="Book Antiqua"/>
              </a:rPr>
              <a:t>Elas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52653" y="3200400"/>
            <a:ext cx="978535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118110">
              <a:lnSpc>
                <a:spcPct val="104200"/>
              </a:lnSpc>
              <a:spcBef>
                <a:spcPts val="2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ch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ama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  </a:t>
            </a:r>
            <a:r>
              <a:rPr sz="1600" b="1" spc="80" dirty="0">
                <a:solidFill>
                  <a:srgbClr val="FFFFFF"/>
                </a:solidFill>
                <a:latin typeface="Book Antiqua"/>
                <a:cs typeface="Book Antiqua"/>
              </a:rPr>
              <a:t>conferem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46400" y="3200400"/>
            <a:ext cx="1181735" cy="777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224154">
              <a:lnSpc>
                <a:spcPct val="104200"/>
              </a:lnSpc>
              <a:spcBef>
                <a:spcPts val="20"/>
              </a:spcBef>
              <a:tabLst>
                <a:tab pos="542925" algn="l"/>
              </a:tabLst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	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u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ma  </a:t>
            </a:r>
            <a:r>
              <a:rPr sz="1600" b="1" spc="80" dirty="0">
                <a:solidFill>
                  <a:srgbClr val="FFFFFF"/>
                </a:solidFill>
                <a:latin typeface="Book Antiqua"/>
                <a:cs typeface="Book Antiqua"/>
              </a:rPr>
              <a:t>elastina.</a:t>
            </a:r>
            <a:endParaRPr sz="160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elasticidade,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44099" y="3708400"/>
            <a:ext cx="16764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1465" algn="l"/>
              </a:tabLst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om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leta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nd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o	a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46400" y="3962400"/>
            <a:ext cx="29705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resistência das fibras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colágenas.</a:t>
            </a:r>
            <a:endParaRPr sz="1600">
              <a:latin typeface="Book Antiqua"/>
              <a:cs typeface="Book Antiqua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3003550" y="5382716"/>
          <a:ext cx="3286124" cy="477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769">
                <a:tc>
                  <a:txBody>
                    <a:bodyPr/>
                    <a:lstStyle/>
                    <a:p>
                      <a:pPr marL="31750">
                        <a:lnSpc>
                          <a:spcPts val="1635"/>
                        </a:lnSpc>
                        <a:tabLst>
                          <a:tab pos="664845" algn="l"/>
                        </a:tabLst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As	</a:t>
                      </a:r>
                      <a:r>
                        <a:rPr sz="1600" b="1" spc="-5" dirty="0">
                          <a:solidFill>
                            <a:srgbClr val="FF0000"/>
                          </a:solidFill>
                          <a:latin typeface="Book Antiqua"/>
                          <a:cs typeface="Book Antiqua"/>
                        </a:rPr>
                        <a:t>fibras</a:t>
                      </a:r>
                      <a:endParaRPr sz="16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ts val="1635"/>
                        </a:lnSpc>
                      </a:pPr>
                      <a:r>
                        <a:rPr sz="1600" b="1" spc="-5" dirty="0">
                          <a:solidFill>
                            <a:srgbClr val="FF0000"/>
                          </a:solidFill>
                          <a:latin typeface="Book Antiqua"/>
                          <a:cs typeface="Book Antiqua"/>
                        </a:rPr>
                        <a:t>reticulares</a:t>
                      </a:r>
                      <a:endParaRPr sz="16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635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s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ão</a:t>
                      </a:r>
                      <a:endParaRPr sz="16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69">
                <a:tc>
                  <a:txBody>
                    <a:bodyPr/>
                    <a:lstStyle/>
                    <a:p>
                      <a:pPr marL="31750">
                        <a:lnSpc>
                          <a:spcPts val="1755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ramificadas</a:t>
                      </a:r>
                      <a:endParaRPr sz="16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755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e</a:t>
                      </a:r>
                      <a:endParaRPr sz="16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0515">
                        <a:lnSpc>
                          <a:spcPts val="1755"/>
                        </a:lnSpc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formam</a:t>
                      </a:r>
                      <a:endParaRPr sz="16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755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u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Book Antiqua"/>
                          <a:cs typeface="Book Antiqua"/>
                        </a:rPr>
                        <a:t>m</a:t>
                      </a:r>
                      <a:endParaRPr sz="1600">
                        <a:latin typeface="Book Antiqua"/>
                        <a:cs typeface="Book Antiqu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022600" y="5842000"/>
            <a:ext cx="3247390" cy="523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trançado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firme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que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liga o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 conjuntivo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aos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tecidos</a:t>
            </a:r>
            <a:r>
              <a:rPr sz="160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vizinhos.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19400" y="304800"/>
            <a:ext cx="5588000" cy="254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804363" y="234731"/>
            <a:ext cx="5588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A) TECIDO CONJUNTIVO PROPRIAMENTE</a:t>
            </a:r>
            <a:r>
              <a:rPr sz="1800" spc="15" dirty="0"/>
              <a:t> </a:t>
            </a:r>
            <a:r>
              <a:rPr sz="1800" dirty="0"/>
              <a:t>DITO</a:t>
            </a:r>
            <a:endParaRPr sz="1800"/>
          </a:p>
        </p:txBody>
      </p:sp>
      <p:sp>
        <p:nvSpPr>
          <p:cNvPr id="26" name="object 26"/>
          <p:cNvSpPr/>
          <p:nvPr/>
        </p:nvSpPr>
        <p:spPr>
          <a:xfrm>
            <a:off x="5978636" y="1983207"/>
            <a:ext cx="3165363" cy="29454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47418" y="2051989"/>
            <a:ext cx="3096581" cy="27540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50836" y="2051989"/>
            <a:ext cx="2693670" cy="478790"/>
          </a:xfrm>
          <a:custGeom>
            <a:avLst/>
            <a:gdLst/>
            <a:ahLst/>
            <a:cxnLst/>
            <a:rect l="l" t="t" r="r" b="b"/>
            <a:pathLst>
              <a:path w="2693670" h="478789">
                <a:moveTo>
                  <a:pt x="0" y="0"/>
                </a:moveTo>
                <a:lnTo>
                  <a:pt x="2693163" y="478732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47418" y="2051989"/>
            <a:ext cx="3096895" cy="2754630"/>
          </a:xfrm>
          <a:custGeom>
            <a:avLst/>
            <a:gdLst/>
            <a:ahLst/>
            <a:cxnLst/>
            <a:rect l="l" t="t" r="r" b="b"/>
            <a:pathLst>
              <a:path w="3096895" h="2754629">
                <a:moveTo>
                  <a:pt x="3096581" y="668536"/>
                </a:moveTo>
                <a:lnTo>
                  <a:pt x="2725868" y="2754019"/>
                </a:lnTo>
                <a:lnTo>
                  <a:pt x="0" y="2269473"/>
                </a:lnTo>
                <a:lnTo>
                  <a:pt x="403418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200" y="152400"/>
            <a:ext cx="8369300" cy="123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700" y="4826000"/>
            <a:ext cx="8796337" cy="1892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5300" y="5245100"/>
            <a:ext cx="771525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83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perda da elasticidade da pele, que ocorre com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envelhecimento,  deve-se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ao fato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de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fibras colágenas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irem,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com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idade, se unindo  umas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às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outras, tornando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conjuntivo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mais</a:t>
            </a:r>
            <a:r>
              <a:rPr sz="2000" b="1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rígido.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6265" y="1919802"/>
            <a:ext cx="3366926" cy="27150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4844" y="1988379"/>
            <a:ext cx="3175886" cy="2524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4844" y="1988380"/>
            <a:ext cx="3176270" cy="2524125"/>
          </a:xfrm>
          <a:custGeom>
            <a:avLst/>
            <a:gdLst/>
            <a:ahLst/>
            <a:cxnLst/>
            <a:rect l="l" t="t" r="r" b="b"/>
            <a:pathLst>
              <a:path w="3176270" h="2524125">
                <a:moveTo>
                  <a:pt x="0" y="492627"/>
                </a:moveTo>
                <a:lnTo>
                  <a:pt x="2821161" y="0"/>
                </a:lnTo>
                <a:lnTo>
                  <a:pt x="3175886" y="2031424"/>
                </a:lnTo>
                <a:lnTo>
                  <a:pt x="354724" y="2524051"/>
                </a:lnTo>
                <a:lnTo>
                  <a:pt x="0" y="492627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99604" y="2419499"/>
            <a:ext cx="3662272" cy="29904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2416" y="2492311"/>
            <a:ext cx="3462767" cy="27909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72415" y="2492311"/>
            <a:ext cx="3463290" cy="2791460"/>
          </a:xfrm>
          <a:custGeom>
            <a:avLst/>
            <a:gdLst/>
            <a:ahLst/>
            <a:cxnLst/>
            <a:rect l="l" t="t" r="r" b="b"/>
            <a:pathLst>
              <a:path w="3463290" h="2791460">
                <a:moveTo>
                  <a:pt x="504573" y="0"/>
                </a:moveTo>
                <a:lnTo>
                  <a:pt x="3462767" y="721140"/>
                </a:lnTo>
                <a:lnTo>
                  <a:pt x="2958194" y="2790951"/>
                </a:lnTo>
                <a:lnTo>
                  <a:pt x="0" y="2069810"/>
                </a:lnTo>
                <a:lnTo>
                  <a:pt x="504573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2890" y="1428703"/>
            <a:ext cx="3297237" cy="23256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78500" y="1485900"/>
            <a:ext cx="3136900" cy="2159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78500" y="1485900"/>
            <a:ext cx="3136900" cy="2159000"/>
          </a:xfrm>
          <a:custGeom>
            <a:avLst/>
            <a:gdLst/>
            <a:ahLst/>
            <a:cxnLst/>
            <a:rect l="l" t="t" r="r" b="b"/>
            <a:pathLst>
              <a:path w="3136900" h="2159000">
                <a:moveTo>
                  <a:pt x="0" y="0"/>
                </a:moveTo>
                <a:lnTo>
                  <a:pt x="3136900" y="0"/>
                </a:lnTo>
                <a:lnTo>
                  <a:pt x="3136900" y="2159000"/>
                </a:lnTo>
                <a:lnTo>
                  <a:pt x="0" y="2159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1752600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7400" y="1612900"/>
            <a:ext cx="4394200" cy="36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219" y="1435523"/>
            <a:ext cx="6849109" cy="1483360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  <a:buClr>
                <a:srgbClr val="F3A447"/>
              </a:buClr>
              <a:buSzPct val="83928"/>
              <a:tabLst>
                <a:tab pos="284480" algn="l"/>
              </a:tabLst>
            </a:pPr>
            <a:r>
              <a:rPr lang="pt-BR" sz="2800" dirty="0"/>
              <a:t>   </a:t>
            </a:r>
            <a:r>
              <a:rPr sz="2800" dirty="0"/>
              <a:t>ONDE É</a:t>
            </a:r>
            <a:r>
              <a:rPr sz="2800" spc="-15" dirty="0"/>
              <a:t> </a:t>
            </a:r>
            <a:r>
              <a:rPr sz="2800" spc="-5" dirty="0"/>
              <a:t>ENCONTRADO?</a:t>
            </a:r>
            <a:endParaRPr sz="2800" dirty="0"/>
          </a:p>
          <a:p>
            <a:pPr marL="12700" marR="5080">
              <a:lnSpc>
                <a:spcPct val="111100"/>
              </a:lnSpc>
              <a:spcBef>
                <a:spcPts val="620"/>
              </a:spcBef>
              <a:buClr>
                <a:srgbClr val="F3A447"/>
              </a:buClr>
              <a:buSzPct val="85416"/>
              <a:tabLst>
                <a:tab pos="284480" algn="l"/>
              </a:tabLst>
            </a:pPr>
            <a:r>
              <a:rPr sz="2400" spc="-5" dirty="0" err="1"/>
              <a:t>Localizado</a:t>
            </a:r>
            <a:r>
              <a:rPr sz="2400" spc="-5" dirty="0"/>
              <a:t> principalmente embaixo da pele, na  chamada </a:t>
            </a:r>
            <a:r>
              <a:rPr sz="2400" spc="-5" dirty="0">
                <a:solidFill>
                  <a:srgbClr val="FF0000"/>
                </a:solidFill>
              </a:rPr>
              <a:t>hipoderme.</a:t>
            </a:r>
            <a:endParaRPr sz="2400" dirty="0"/>
          </a:p>
        </p:txBody>
      </p:sp>
      <p:sp>
        <p:nvSpPr>
          <p:cNvPr id="5" name="object 5"/>
          <p:cNvSpPr txBox="1"/>
          <p:nvPr/>
        </p:nvSpPr>
        <p:spPr>
          <a:xfrm>
            <a:off x="490219" y="3451859"/>
            <a:ext cx="80797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4480" marR="5080" indent="-271780">
              <a:lnSpc>
                <a:spcPct val="111100"/>
              </a:lnSpc>
              <a:spcBef>
                <a:spcPts val="100"/>
              </a:spcBef>
            </a:pPr>
            <a:r>
              <a:rPr sz="3075" spc="989" baseline="4065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Book Antiqua"/>
                <a:cs typeface="Book Antiqua"/>
              </a:rPr>
              <a:t>Também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podemos encontrar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adiposo  envolvendo alguns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órgãos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como, por exemplo,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coração 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e os</a:t>
            </a:r>
            <a:r>
              <a:rPr sz="240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rins.</a:t>
            </a:r>
            <a:endParaRPr sz="24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700" y="152400"/>
            <a:ext cx="84328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60229" y="4556729"/>
            <a:ext cx="2231645" cy="2185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0000" y="4610100"/>
            <a:ext cx="2070100" cy="2019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09999" y="4610100"/>
            <a:ext cx="2070100" cy="2019300"/>
          </a:xfrm>
          <a:custGeom>
            <a:avLst/>
            <a:gdLst/>
            <a:ahLst/>
            <a:cxnLst/>
            <a:rect l="l" t="t" r="r" b="b"/>
            <a:pathLst>
              <a:path w="2070100" h="2019300">
                <a:moveTo>
                  <a:pt x="0" y="0"/>
                </a:moveTo>
                <a:lnTo>
                  <a:pt x="2070100" y="0"/>
                </a:lnTo>
                <a:lnTo>
                  <a:pt x="2070100" y="2019299"/>
                </a:lnTo>
                <a:lnTo>
                  <a:pt x="0" y="201929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64162" y="5876925"/>
            <a:ext cx="1800225" cy="288925"/>
          </a:xfrm>
          <a:custGeom>
            <a:avLst/>
            <a:gdLst/>
            <a:ahLst/>
            <a:cxnLst/>
            <a:rect l="l" t="t" r="r" b="b"/>
            <a:pathLst>
              <a:path w="1800225" h="288925">
                <a:moveTo>
                  <a:pt x="144434" y="0"/>
                </a:moveTo>
                <a:lnTo>
                  <a:pt x="0" y="144462"/>
                </a:lnTo>
                <a:lnTo>
                  <a:pt x="144434" y="288925"/>
                </a:lnTo>
                <a:lnTo>
                  <a:pt x="144434" y="216693"/>
                </a:lnTo>
                <a:lnTo>
                  <a:pt x="1800225" y="216693"/>
                </a:lnTo>
                <a:lnTo>
                  <a:pt x="1800225" y="72231"/>
                </a:lnTo>
                <a:lnTo>
                  <a:pt x="144434" y="72231"/>
                </a:lnTo>
                <a:lnTo>
                  <a:pt x="1444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64162" y="5876925"/>
            <a:ext cx="1800225" cy="288925"/>
          </a:xfrm>
          <a:custGeom>
            <a:avLst/>
            <a:gdLst/>
            <a:ahLst/>
            <a:cxnLst/>
            <a:rect l="l" t="t" r="r" b="b"/>
            <a:pathLst>
              <a:path w="1800225" h="288925">
                <a:moveTo>
                  <a:pt x="144434" y="216693"/>
                </a:moveTo>
                <a:lnTo>
                  <a:pt x="144434" y="288925"/>
                </a:lnTo>
                <a:lnTo>
                  <a:pt x="0" y="144462"/>
                </a:lnTo>
                <a:lnTo>
                  <a:pt x="144434" y="0"/>
                </a:lnTo>
                <a:lnTo>
                  <a:pt x="144434" y="72231"/>
                </a:lnTo>
                <a:lnTo>
                  <a:pt x="1800225" y="72231"/>
                </a:lnTo>
                <a:lnTo>
                  <a:pt x="1800225" y="216693"/>
                </a:lnTo>
                <a:lnTo>
                  <a:pt x="144434" y="216693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64400" y="5842000"/>
            <a:ext cx="13589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0000"/>
                </a:solidFill>
                <a:latin typeface="Book Antiqua"/>
                <a:cs typeface="Book Antiqua"/>
              </a:rPr>
              <a:t>hipoderme.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6900" y="1968500"/>
            <a:ext cx="139700" cy="139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200" y="1892300"/>
            <a:ext cx="1130300" cy="31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2769" y="1812035"/>
            <a:ext cx="7450455" cy="67056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65430" marR="5080" indent="-252729">
              <a:lnSpc>
                <a:spcPts val="2400"/>
              </a:lnSpc>
              <a:spcBef>
                <a:spcPts val="409"/>
              </a:spcBef>
            </a:pPr>
            <a:r>
              <a:rPr lang="pt-BR" sz="2850" b="0" spc="922" baseline="2923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2200" spc="10" dirty="0" err="1"/>
              <a:t>Epitelial</a:t>
            </a:r>
            <a:r>
              <a:rPr sz="2200" spc="10" dirty="0"/>
              <a:t> </a:t>
            </a:r>
            <a:r>
              <a:rPr sz="2200" spc="30" dirty="0">
                <a:latin typeface="Times New Roman"/>
                <a:cs typeface="Times New Roman"/>
              </a:rPr>
              <a:t>→ </a:t>
            </a:r>
            <a:r>
              <a:rPr sz="2200" spc="15" dirty="0"/>
              <a:t>revestimento da </a:t>
            </a:r>
            <a:r>
              <a:rPr sz="2200" spc="10" dirty="0"/>
              <a:t>superfície externa </a:t>
            </a:r>
            <a:r>
              <a:rPr sz="2200" spc="15" dirty="0"/>
              <a:t>do</a:t>
            </a:r>
            <a:r>
              <a:rPr sz="2200" spc="-350" dirty="0"/>
              <a:t> </a:t>
            </a:r>
            <a:r>
              <a:rPr sz="2200" spc="10" dirty="0"/>
              <a:t>corpo  (pele) </a:t>
            </a:r>
            <a:r>
              <a:rPr sz="2200" spc="15" dirty="0"/>
              <a:t>e dos órgãos </a:t>
            </a:r>
            <a:r>
              <a:rPr sz="2200" spc="10" dirty="0"/>
              <a:t>(interna </a:t>
            </a:r>
            <a:r>
              <a:rPr sz="2200" spc="15" dirty="0"/>
              <a:t>e</a:t>
            </a:r>
            <a:r>
              <a:rPr sz="2200" spc="-35" dirty="0"/>
              <a:t> </a:t>
            </a:r>
            <a:r>
              <a:rPr sz="2200" spc="10" dirty="0"/>
              <a:t>externamente).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6900" y="3009900"/>
            <a:ext cx="139700" cy="13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0900" y="2946400"/>
            <a:ext cx="14859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8200" y="4114800"/>
            <a:ext cx="1257300" cy="25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200" y="5029200"/>
            <a:ext cx="1104900" cy="241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2769" y="2853435"/>
            <a:ext cx="8063230" cy="343645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65430" marR="5080" indent="-252729">
              <a:lnSpc>
                <a:spcPct val="89000"/>
              </a:lnSpc>
              <a:spcBef>
                <a:spcPts val="420"/>
              </a:spcBef>
            </a:pPr>
            <a:r>
              <a:rPr lang="pt-BR" sz="2850" b="1" spc="922" baseline="4385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2200" b="1" spc="15" dirty="0" err="1">
                <a:solidFill>
                  <a:srgbClr val="FFFFFF"/>
                </a:solidFill>
                <a:latin typeface="Book Antiqua"/>
                <a:cs typeface="Book Antiqua"/>
              </a:rPr>
              <a:t>Conjuntivo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→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constituído por células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abundante</a:t>
            </a:r>
            <a:r>
              <a:rPr sz="2200" b="1" spc="-3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sustância 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extracelular,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com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função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de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preenchimento, sustentação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transporte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de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substâncias;</a:t>
            </a:r>
            <a:endParaRPr sz="2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265430" marR="799465">
              <a:lnSpc>
                <a:spcPts val="2500"/>
              </a:lnSpc>
            </a:pP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Muscular </a:t>
            </a:r>
            <a:r>
              <a:rPr sz="22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→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constituído por células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com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propriedades  contráteis;</a:t>
            </a:r>
            <a:endParaRPr sz="2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265430" marR="183515">
              <a:lnSpc>
                <a:spcPct val="89000"/>
              </a:lnSpc>
            </a:pP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Nervoso </a:t>
            </a:r>
            <a:r>
              <a:rPr sz="22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→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formado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por células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que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constituem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sistema 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nervoso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central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periférico (o cérebro,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a medula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espinhal </a:t>
            </a:r>
            <a:r>
              <a:rPr sz="2200" b="1" spc="15" dirty="0">
                <a:solidFill>
                  <a:srgbClr val="FFFFFF"/>
                </a:solidFill>
                <a:latin typeface="Book Antiqua"/>
                <a:cs typeface="Book Antiqua"/>
              </a:rPr>
              <a:t>e  os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spc="10" dirty="0">
                <a:solidFill>
                  <a:srgbClr val="FFFFFF"/>
                </a:solidFill>
                <a:latin typeface="Book Antiqua"/>
                <a:cs typeface="Book Antiqua"/>
              </a:rPr>
              <a:t>nervos).</a:t>
            </a:r>
            <a:endParaRPr sz="2200" dirty="0">
              <a:latin typeface="Book Antiqua"/>
              <a:cs typeface="Book Antiqua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endParaRPr sz="19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5900" y="152400"/>
            <a:ext cx="8686800" cy="1231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636000" y="6297116"/>
            <a:ext cx="15240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2</a:t>
            </a:fld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300" y="1752600"/>
            <a:ext cx="139700" cy="139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8000" y="1638300"/>
            <a:ext cx="2806700" cy="292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2407" y="1602994"/>
            <a:ext cx="3100705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82575" algn="l"/>
              </a:tabLst>
            </a:pPr>
            <a:r>
              <a:rPr lang="pt-BR" sz="2775" b="0" spc="900" baseline="4504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2150" spc="15" dirty="0"/>
              <a:t>CARACTERÍSTICAS: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600" y="2288539"/>
            <a:ext cx="5159375" cy="1089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480"/>
              </a:spcBef>
            </a:pPr>
            <a:r>
              <a:rPr sz="1950" b="1" spc="-20" dirty="0">
                <a:solidFill>
                  <a:srgbClr val="FFFFFF"/>
                </a:solidFill>
                <a:latin typeface="Book Antiqua"/>
                <a:cs typeface="Book Antiqua"/>
              </a:rPr>
              <a:t>Também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conhecido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como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 gordo,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o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 adiposo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1950" b="1" spc="20" dirty="0">
                <a:solidFill>
                  <a:srgbClr val="FFFFFF"/>
                </a:solidFill>
                <a:latin typeface="Book Antiqua"/>
                <a:cs typeface="Book Antiqua"/>
              </a:rPr>
              <a:t>um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do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corpo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humano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cujas células </a:t>
            </a:r>
            <a:r>
              <a:rPr sz="1950" b="1" spc="10" dirty="0">
                <a:solidFill>
                  <a:srgbClr val="FF0000"/>
                </a:solidFill>
                <a:latin typeface="Book Antiqua"/>
                <a:cs typeface="Book Antiqua"/>
              </a:rPr>
              <a:t>(adipócitos)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possuem óleos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gorduras.</a:t>
            </a:r>
            <a:endParaRPr sz="195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300" y="3835400"/>
            <a:ext cx="127000" cy="12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000" y="3784600"/>
            <a:ext cx="4991100" cy="21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2407" y="3698240"/>
            <a:ext cx="528447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82575" algn="l"/>
              </a:tabLst>
            </a:pPr>
            <a:r>
              <a:rPr sz="2475" spc="832" baseline="3367" dirty="0">
                <a:solidFill>
                  <a:srgbClr val="F3A447"/>
                </a:solidFill>
                <a:latin typeface="Arial"/>
                <a:cs typeface="Arial"/>
              </a:rPr>
              <a:t>	</a:t>
            </a:r>
            <a:r>
              <a:rPr sz="1950" b="1" spc="25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1950" b="1" spc="20" dirty="0">
                <a:solidFill>
                  <a:srgbClr val="FFFFFF"/>
                </a:solidFill>
                <a:latin typeface="Book Antiqua"/>
                <a:cs typeface="Book Antiqua"/>
              </a:rPr>
              <a:t>PROBLEMA GERADO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PELO</a:t>
            </a:r>
            <a:r>
              <a:rPr sz="1950" b="1" spc="-1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EXCESSO:</a:t>
            </a:r>
            <a:endParaRPr sz="1950" dirty="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2600" y="4358640"/>
            <a:ext cx="5200650" cy="1597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480"/>
              </a:spcBef>
            </a:pPr>
            <a:r>
              <a:rPr sz="1950" b="1" spc="20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excesso,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 adiposo pode prejudicar 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saúde das pessoas, pois vai se acumulando 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 aumentando 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peso. Esse excesso provoca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a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obesidade que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prejudicial para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o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funcionando de alguns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órgãos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vitais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como,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por exemplo,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o</a:t>
            </a:r>
            <a:r>
              <a:rPr sz="195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coração.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6700" y="152400"/>
            <a:ext cx="8432800" cy="1231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40353" y="3589290"/>
            <a:ext cx="3262312" cy="26130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91200" y="3644900"/>
            <a:ext cx="3098800" cy="2451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91200" y="3644900"/>
            <a:ext cx="3098800" cy="2451100"/>
          </a:xfrm>
          <a:custGeom>
            <a:avLst/>
            <a:gdLst/>
            <a:ahLst/>
            <a:cxnLst/>
            <a:rect l="l" t="t" r="r" b="b"/>
            <a:pathLst>
              <a:path w="3098800" h="2451100">
                <a:moveTo>
                  <a:pt x="0" y="0"/>
                </a:moveTo>
                <a:lnTo>
                  <a:pt x="3098800" y="0"/>
                </a:lnTo>
                <a:lnTo>
                  <a:pt x="3098800" y="2451100"/>
                </a:lnTo>
                <a:lnTo>
                  <a:pt x="0" y="24511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33630" y="1250609"/>
            <a:ext cx="3224932" cy="26644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03328" y="1320307"/>
            <a:ext cx="3031655" cy="24711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03327" y="1320305"/>
            <a:ext cx="3032125" cy="2471420"/>
          </a:xfrm>
          <a:custGeom>
            <a:avLst/>
            <a:gdLst/>
            <a:ahLst/>
            <a:cxnLst/>
            <a:rect l="l" t="t" r="r" b="b"/>
            <a:pathLst>
              <a:path w="3032125" h="2471420">
                <a:moveTo>
                  <a:pt x="376665" y="0"/>
                </a:moveTo>
                <a:lnTo>
                  <a:pt x="3031656" y="509905"/>
                </a:lnTo>
                <a:lnTo>
                  <a:pt x="2654990" y="2471137"/>
                </a:lnTo>
                <a:lnTo>
                  <a:pt x="0" y="1961232"/>
                </a:lnTo>
                <a:lnTo>
                  <a:pt x="376665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1739900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00" y="1612900"/>
            <a:ext cx="1752600" cy="40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219" y="1570736"/>
            <a:ext cx="2021205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3300" b="0" spc="1110" baseline="5050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3300" b="0" spc="22" baseline="5050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600" spc="15" dirty="0"/>
              <a:t>FUNÇÕES: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0219" y="2509011"/>
            <a:ext cx="5621655" cy="3678571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1" marR="848994">
              <a:lnSpc>
                <a:spcPts val="2900"/>
              </a:lnSpc>
              <a:spcBef>
                <a:spcPts val="225"/>
              </a:spcBef>
              <a:buClr>
                <a:srgbClr val="F3A447"/>
              </a:buClr>
              <a:buSzPct val="83673"/>
              <a:tabLst>
                <a:tab pos="271780" algn="l"/>
              </a:tabLst>
            </a:pPr>
            <a:r>
              <a:rPr sz="2450" b="1" spc="-10" dirty="0">
                <a:solidFill>
                  <a:srgbClr val="FFFFFF"/>
                </a:solidFill>
                <a:latin typeface="Book Antiqua"/>
                <a:cs typeface="Book Antiqua"/>
              </a:rPr>
              <a:t>Atua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2450" b="1" spc="-10" dirty="0">
                <a:solidFill>
                  <a:srgbClr val="FFFFFF"/>
                </a:solidFill>
                <a:latin typeface="Book Antiqua"/>
                <a:cs typeface="Book Antiqua"/>
              </a:rPr>
              <a:t>nosso corpo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como </a:t>
            </a:r>
            <a:r>
              <a:rPr sz="2450" b="1" spc="-10" dirty="0">
                <a:solidFill>
                  <a:srgbClr val="FFFFFF"/>
                </a:solidFill>
                <a:latin typeface="Book Antiqua"/>
                <a:cs typeface="Book Antiqua"/>
              </a:rPr>
              <a:t>uma 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reserva </a:t>
            </a:r>
            <a:r>
              <a:rPr sz="2450" b="1" spc="-10" dirty="0">
                <a:solidFill>
                  <a:srgbClr val="FFFFFF"/>
                </a:solidFill>
                <a:latin typeface="Book Antiqua"/>
                <a:cs typeface="Book Antiqua"/>
              </a:rPr>
              <a:t>de</a:t>
            </a:r>
            <a:r>
              <a:rPr sz="245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energia.</a:t>
            </a:r>
            <a:endParaRPr sz="245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3A447"/>
              </a:buClr>
              <a:buFont typeface="Arial"/>
              <a:buChar char="!"/>
            </a:pPr>
            <a:endParaRPr sz="3450" dirty="0">
              <a:latin typeface="Times New Roman"/>
              <a:cs typeface="Times New Roman"/>
            </a:endParaRPr>
          </a:p>
          <a:p>
            <a:pPr marL="12701" marR="5080">
              <a:lnSpc>
                <a:spcPts val="2900"/>
              </a:lnSpc>
              <a:buClr>
                <a:srgbClr val="F3A447"/>
              </a:buClr>
              <a:buSzPct val="83673"/>
              <a:tabLst>
                <a:tab pos="271780" algn="l"/>
              </a:tabLst>
            </a:pP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Isolante térmico, auxiliando </a:t>
            </a:r>
            <a:r>
              <a:rPr sz="2450" b="1" spc="-10" dirty="0">
                <a:solidFill>
                  <a:srgbClr val="FFFFFF"/>
                </a:solidFill>
                <a:latin typeface="Book Antiqua"/>
                <a:cs typeface="Book Antiqua"/>
              </a:rPr>
              <a:t>na  manutenção da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temperatura </a:t>
            </a:r>
            <a:r>
              <a:rPr sz="2450" b="1" spc="-10" dirty="0">
                <a:solidFill>
                  <a:srgbClr val="FFFFFF"/>
                </a:solidFill>
                <a:latin typeface="Book Antiqua"/>
                <a:cs typeface="Book Antiqua"/>
              </a:rPr>
              <a:t>do</a:t>
            </a:r>
            <a:r>
              <a:rPr sz="2450" b="1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corpo.</a:t>
            </a:r>
            <a:endParaRPr sz="245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3A447"/>
              </a:buClr>
              <a:buFont typeface="Arial"/>
              <a:buChar char="!"/>
            </a:pPr>
            <a:endParaRPr sz="3350" dirty="0">
              <a:latin typeface="Times New Roman"/>
              <a:cs typeface="Times New Roman"/>
            </a:endParaRPr>
          </a:p>
          <a:p>
            <a:pPr marL="12701" marR="701675">
              <a:lnSpc>
                <a:spcPts val="2900"/>
              </a:lnSpc>
              <a:spcBef>
                <a:spcPts val="5"/>
              </a:spcBef>
              <a:buClr>
                <a:srgbClr val="F3A447"/>
              </a:buClr>
              <a:buSzPct val="83673"/>
              <a:tabLst>
                <a:tab pos="271780" algn="l"/>
              </a:tabLst>
            </a:pPr>
            <a:r>
              <a:rPr sz="2450" b="1" spc="-55" dirty="0">
                <a:solidFill>
                  <a:srgbClr val="FFFFFF"/>
                </a:solidFill>
                <a:latin typeface="Book Antiqua"/>
                <a:cs typeface="Book Antiqua"/>
              </a:rPr>
              <a:t>Também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atua como </a:t>
            </a:r>
            <a:r>
              <a:rPr sz="2450" b="1" spc="-15" dirty="0">
                <a:solidFill>
                  <a:srgbClr val="FFFFFF"/>
                </a:solidFill>
                <a:latin typeface="Book Antiqua"/>
                <a:cs typeface="Book Antiqua"/>
              </a:rPr>
              <a:t>amortecedor, 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protegendo o organismo contra  </a:t>
            </a:r>
            <a:r>
              <a:rPr sz="2450" b="1" spc="-10" dirty="0">
                <a:solidFill>
                  <a:srgbClr val="FFFFFF"/>
                </a:solidFill>
                <a:latin typeface="Book Antiqua"/>
                <a:cs typeface="Book Antiqua"/>
              </a:rPr>
              <a:t>choques </a:t>
            </a:r>
            <a:r>
              <a:rPr sz="2450" b="1" spc="-5" dirty="0">
                <a:solidFill>
                  <a:srgbClr val="FFFFFF"/>
                </a:solidFill>
                <a:latin typeface="Book Antiqua"/>
                <a:cs typeface="Book Antiqua"/>
              </a:rPr>
              <a:t>mecânicos.</a:t>
            </a:r>
            <a:endParaRPr sz="245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700" y="152400"/>
            <a:ext cx="84328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94518" y="1628199"/>
            <a:ext cx="3165094" cy="2528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7732" y="1701413"/>
            <a:ext cx="2964783" cy="23280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67732" y="1701413"/>
            <a:ext cx="2964815" cy="2328545"/>
          </a:xfrm>
          <a:custGeom>
            <a:avLst/>
            <a:gdLst/>
            <a:ahLst/>
            <a:cxnLst/>
            <a:rect l="l" t="t" r="r" b="b"/>
            <a:pathLst>
              <a:path w="2964815" h="2328545">
                <a:moveTo>
                  <a:pt x="424134" y="0"/>
                </a:moveTo>
                <a:lnTo>
                  <a:pt x="2964783" y="637360"/>
                </a:lnTo>
                <a:lnTo>
                  <a:pt x="2540648" y="2328046"/>
                </a:lnTo>
                <a:lnTo>
                  <a:pt x="0" y="1690686"/>
                </a:lnTo>
                <a:lnTo>
                  <a:pt x="424134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38848" y="3694825"/>
            <a:ext cx="3098683" cy="24273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9118" y="3765094"/>
            <a:ext cx="2904262" cy="22329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9119" y="3765094"/>
            <a:ext cx="2904490" cy="2233295"/>
          </a:xfrm>
          <a:custGeom>
            <a:avLst/>
            <a:gdLst/>
            <a:ahLst/>
            <a:cxnLst/>
            <a:rect l="l" t="t" r="r" b="b"/>
            <a:pathLst>
              <a:path w="2904490" h="2233295">
                <a:moveTo>
                  <a:pt x="0" y="514766"/>
                </a:moveTo>
                <a:lnTo>
                  <a:pt x="2558580" y="0"/>
                </a:lnTo>
                <a:lnTo>
                  <a:pt x="2904262" y="1718170"/>
                </a:lnTo>
                <a:lnTo>
                  <a:pt x="345682" y="2232937"/>
                </a:lnTo>
                <a:lnTo>
                  <a:pt x="0" y="514766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651000"/>
            <a:ext cx="1651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4200" y="1498600"/>
            <a:ext cx="4394200" cy="36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3844" y="1460500"/>
            <a:ext cx="482155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3525" b="0" spc="1170" baseline="4728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2800" dirty="0"/>
              <a:t>ONDE É </a:t>
            </a:r>
            <a:r>
              <a:rPr sz="2800" spc="-5" dirty="0"/>
              <a:t>ENCONTRADO?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8800" y="1968500"/>
            <a:ext cx="5491480" cy="10160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000" b="1" spc="-50" dirty="0">
                <a:solidFill>
                  <a:srgbClr val="FFFFFF"/>
                </a:solidFill>
                <a:latin typeface="Book Antiqua"/>
                <a:cs typeface="Book Antiqua"/>
              </a:rPr>
              <a:t>Todas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células do sangue são originadas</a:t>
            </a:r>
            <a:r>
              <a:rPr sz="2000" b="1" spc="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na</a:t>
            </a:r>
            <a:endParaRPr sz="2000" dirty="0">
              <a:latin typeface="Book Antiqua"/>
              <a:cs typeface="Book Antiqua"/>
            </a:endParaRPr>
          </a:p>
          <a:p>
            <a:pPr marL="12700" marR="5080">
              <a:lnSpc>
                <a:spcPct val="108300"/>
              </a:lnSpc>
            </a:pPr>
            <a:r>
              <a:rPr sz="2000" b="1" spc="-5" dirty="0">
                <a:solidFill>
                  <a:srgbClr val="FF0000"/>
                </a:solidFill>
                <a:latin typeface="Book Antiqua"/>
                <a:cs typeface="Book Antiqua"/>
              </a:rPr>
              <a:t>*medula óssea vermelha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partir das células  indiferenciadas </a:t>
            </a:r>
            <a:r>
              <a:rPr sz="2000" b="1" spc="-5" dirty="0">
                <a:solidFill>
                  <a:srgbClr val="FF0000"/>
                </a:solidFill>
                <a:latin typeface="Book Antiqua"/>
                <a:cs typeface="Book Antiqua"/>
              </a:rPr>
              <a:t>*pluripotentes</a:t>
            </a:r>
            <a:r>
              <a:rPr sz="2000" b="1" spc="55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(células-tronco).</a:t>
            </a:r>
            <a:endParaRPr sz="20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6700" y="152400"/>
            <a:ext cx="85598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5105" y="2946400"/>
            <a:ext cx="5924894" cy="21797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5500" y="4584700"/>
            <a:ext cx="1879600" cy="203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00100" y="3251200"/>
            <a:ext cx="5139690" cy="1539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medula óssea está localizada no interior dos ossos.  Ela pode ser do tipo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amarela,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cuja constituição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de  tecido adiposo, sendo conhecida popularmente como  tutano;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ou </a:t>
            </a:r>
            <a:r>
              <a:rPr sz="1600" b="1" spc="-5" dirty="0">
                <a:solidFill>
                  <a:srgbClr val="FF0000"/>
                </a:solidFill>
                <a:latin typeface="Book Antiqua"/>
                <a:cs typeface="Book Antiqua"/>
              </a:rPr>
              <a:t>*vermelha,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sendo responsável pela formação  de células sanguíneas, repondo-as continuamente  </a:t>
            </a:r>
            <a:r>
              <a:rPr sz="1600" b="1" spc="-15" dirty="0">
                <a:solidFill>
                  <a:srgbClr val="FFFFFF"/>
                </a:solidFill>
                <a:latin typeface="Book Antiqua"/>
                <a:cs typeface="Book Antiqua"/>
              </a:rPr>
              <a:t>(HEMATOPOIESE).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65375" y="4675187"/>
            <a:ext cx="6207125" cy="21828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30500" y="5168900"/>
            <a:ext cx="5293995" cy="12852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2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Células-tronco </a:t>
            </a:r>
            <a:r>
              <a:rPr sz="1600" b="1" spc="-5" dirty="0">
                <a:solidFill>
                  <a:srgbClr val="FF0000"/>
                </a:solidFill>
                <a:latin typeface="Book Antiqua"/>
                <a:cs typeface="Book Antiqua"/>
              </a:rPr>
              <a:t>*pluripotentes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podem dar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origem a 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qualquer tipo de célula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fetal ou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adulta,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mas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não podem  por si próprias desenvolver-se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um organismo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fetal ou 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adulto porque não possuem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capacidade de criar tecido  extra-embrionário, como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</a:t>
            </a:r>
            <a:r>
              <a:rPr sz="1600" b="1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placenta.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44539" y="1573165"/>
            <a:ext cx="2880351" cy="27974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97600" y="1625600"/>
            <a:ext cx="2717800" cy="2641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97600" y="1625600"/>
            <a:ext cx="2717800" cy="2641600"/>
          </a:xfrm>
          <a:custGeom>
            <a:avLst/>
            <a:gdLst/>
            <a:ahLst/>
            <a:cxnLst/>
            <a:rect l="l" t="t" r="r" b="b"/>
            <a:pathLst>
              <a:path w="2717800" h="2641600">
                <a:moveTo>
                  <a:pt x="0" y="0"/>
                </a:moveTo>
                <a:lnTo>
                  <a:pt x="2717799" y="0"/>
                </a:lnTo>
                <a:lnTo>
                  <a:pt x="2717799" y="2641600"/>
                </a:lnTo>
                <a:lnTo>
                  <a:pt x="0" y="26416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97900" y="6261100"/>
            <a:ext cx="2286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22</a:t>
            </a:r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7500" y="1485900"/>
            <a:ext cx="139700" cy="139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4200" y="1346200"/>
            <a:ext cx="3098800" cy="33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3845" y="1320800"/>
            <a:ext cx="8037830" cy="2905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416"/>
              <a:tabLst>
                <a:tab pos="287655" algn="l"/>
              </a:tabLst>
            </a:pPr>
            <a:r>
              <a:rPr lang="pt-BR"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   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CARACTERÍSTICAS:</a:t>
            </a:r>
            <a:endParaRPr sz="2400" dirty="0">
              <a:latin typeface="Book Antiqua"/>
              <a:cs typeface="Book Antiqua"/>
            </a:endParaRPr>
          </a:p>
          <a:p>
            <a:pPr marL="12700" marR="5080">
              <a:lnSpc>
                <a:spcPct val="166700"/>
              </a:lnSpc>
              <a:spcBef>
                <a:spcPts val="600"/>
              </a:spcBef>
              <a:buClr>
                <a:srgbClr val="F3A447"/>
              </a:buClr>
              <a:buSzPct val="85416"/>
              <a:tabLst>
                <a:tab pos="287655" algn="l"/>
              </a:tabLst>
            </a:pP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sanguíneo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formado por diversos tipos de  células, que constituem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parte "sólida" do sangue, cada  tipo com anatomia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funções próprias que estão imersas 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uma parte líquida chamada</a:t>
            </a:r>
            <a:r>
              <a:rPr sz="2400" b="1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plasma.</a:t>
            </a:r>
            <a:endParaRPr sz="24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700" y="152400"/>
            <a:ext cx="8559800" cy="91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84110" y="4317239"/>
            <a:ext cx="3320629" cy="2310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37000" y="4368800"/>
            <a:ext cx="3162300" cy="2146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37000" y="4368799"/>
            <a:ext cx="3162300" cy="2146300"/>
          </a:xfrm>
          <a:custGeom>
            <a:avLst/>
            <a:gdLst/>
            <a:ahLst/>
            <a:cxnLst/>
            <a:rect l="l" t="t" r="r" b="b"/>
            <a:pathLst>
              <a:path w="3162300" h="2146300">
                <a:moveTo>
                  <a:pt x="0" y="0"/>
                </a:moveTo>
                <a:lnTo>
                  <a:pt x="3162299" y="0"/>
                </a:lnTo>
                <a:lnTo>
                  <a:pt x="3162299" y="2146300"/>
                </a:lnTo>
                <a:lnTo>
                  <a:pt x="0" y="214630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5000" y="800100"/>
            <a:ext cx="4524375" cy="5969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420"/>
              </a:spcBef>
            </a:pPr>
            <a:r>
              <a:rPr sz="2000" spc="-5" dirty="0"/>
              <a:t>As células sanguíneas são classificadas  </a:t>
            </a:r>
            <a:r>
              <a:rPr sz="2000" dirty="0"/>
              <a:t>em três </a:t>
            </a:r>
            <a:r>
              <a:rPr sz="2000" spc="-5" dirty="0"/>
              <a:t>grupos</a:t>
            </a:r>
            <a:r>
              <a:rPr sz="2000" spc="-20" dirty="0"/>
              <a:t> </a:t>
            </a:r>
            <a:r>
              <a:rPr sz="2000" spc="-5" dirty="0"/>
              <a:t>básicos:</a:t>
            </a:r>
            <a:endParaRPr sz="2000"/>
          </a:p>
        </p:txBody>
      </p:sp>
      <p:sp>
        <p:nvSpPr>
          <p:cNvPr id="4" name="object 4"/>
          <p:cNvSpPr/>
          <p:nvPr/>
        </p:nvSpPr>
        <p:spPr>
          <a:xfrm>
            <a:off x="381000" y="3251200"/>
            <a:ext cx="127000" cy="12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700" y="3187700"/>
            <a:ext cx="15240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5000" y="3111500"/>
            <a:ext cx="40239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1)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Leucócitos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(=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glóbulos</a:t>
            </a:r>
            <a:r>
              <a:rPr sz="200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brancos):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000" y="3378200"/>
            <a:ext cx="4645660" cy="5969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420"/>
              </a:spcBef>
            </a:pP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células de defesa integrantes do sistema  imunológico.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(5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tipos).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1000" y="4457700"/>
            <a:ext cx="127000" cy="12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700" y="4394200"/>
            <a:ext cx="1498600" cy="25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35000" y="4318000"/>
            <a:ext cx="4439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2)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Eritrócitos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(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=glóbulos vermelhos</a:t>
            </a:r>
            <a:r>
              <a:rPr sz="2000" b="1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=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000" y="4584700"/>
            <a:ext cx="4624705" cy="5969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420"/>
              </a:spcBef>
            </a:pP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hemácias): responsáveis pelo transporte  de oxigênio.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1000" y="5664200"/>
            <a:ext cx="127000" cy="127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7700" y="5600700"/>
            <a:ext cx="1422400" cy="292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35000" y="5524500"/>
            <a:ext cx="3608704" cy="5969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420"/>
              </a:spcBef>
            </a:pP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3)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Plaquetas: responsáveis pela  coagulação sanguínea.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11790" y="3589290"/>
            <a:ext cx="2322512" cy="15335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67400" y="3644900"/>
            <a:ext cx="2159000" cy="1371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67400" y="3644900"/>
            <a:ext cx="2159000" cy="1371600"/>
          </a:xfrm>
          <a:custGeom>
            <a:avLst/>
            <a:gdLst/>
            <a:ahLst/>
            <a:cxnLst/>
            <a:rect l="l" t="t" r="r" b="b"/>
            <a:pathLst>
              <a:path w="2159000" h="1371600">
                <a:moveTo>
                  <a:pt x="0" y="0"/>
                </a:moveTo>
                <a:lnTo>
                  <a:pt x="2159000" y="0"/>
                </a:lnTo>
                <a:lnTo>
                  <a:pt x="21590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11790" y="5029153"/>
            <a:ext cx="2325687" cy="1587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67400" y="5080000"/>
            <a:ext cx="2159000" cy="1422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67400" y="5080000"/>
            <a:ext cx="2159000" cy="1422400"/>
          </a:xfrm>
          <a:custGeom>
            <a:avLst/>
            <a:gdLst/>
            <a:ahLst/>
            <a:cxnLst/>
            <a:rect l="l" t="t" r="r" b="b"/>
            <a:pathLst>
              <a:path w="2159000" h="1422400">
                <a:moveTo>
                  <a:pt x="0" y="0"/>
                </a:moveTo>
                <a:lnTo>
                  <a:pt x="2159000" y="0"/>
                </a:lnTo>
                <a:lnTo>
                  <a:pt x="21590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94718" y="50623"/>
            <a:ext cx="2847295" cy="23402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66010" y="121917"/>
            <a:ext cx="2650827" cy="21437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66010" y="121917"/>
            <a:ext cx="2651125" cy="2143760"/>
          </a:xfrm>
          <a:custGeom>
            <a:avLst/>
            <a:gdLst/>
            <a:ahLst/>
            <a:cxnLst/>
            <a:rect l="l" t="t" r="r" b="b"/>
            <a:pathLst>
              <a:path w="2651125" h="2143760">
                <a:moveTo>
                  <a:pt x="358310" y="0"/>
                </a:moveTo>
                <a:lnTo>
                  <a:pt x="2650827" y="499606"/>
                </a:lnTo>
                <a:lnTo>
                  <a:pt x="2292517" y="2143765"/>
                </a:lnTo>
                <a:lnTo>
                  <a:pt x="0" y="1644159"/>
                </a:lnTo>
                <a:lnTo>
                  <a:pt x="35831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76825" y="4581525"/>
            <a:ext cx="962025" cy="0"/>
          </a:xfrm>
          <a:custGeom>
            <a:avLst/>
            <a:gdLst/>
            <a:ahLst/>
            <a:cxnLst/>
            <a:rect l="l" t="t" r="r" b="b"/>
            <a:pathLst>
              <a:path w="962025">
                <a:moveTo>
                  <a:pt x="0" y="0"/>
                </a:moveTo>
                <a:lnTo>
                  <a:pt x="955406" y="0"/>
                </a:lnTo>
                <a:lnTo>
                  <a:pt x="96175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988133" y="4532396"/>
            <a:ext cx="96753" cy="9825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24525" y="5732934"/>
            <a:ext cx="889000" cy="9525"/>
          </a:xfrm>
          <a:custGeom>
            <a:avLst/>
            <a:gdLst/>
            <a:ahLst/>
            <a:cxnLst/>
            <a:rect l="l" t="t" r="r" b="b"/>
            <a:pathLst>
              <a:path w="889000" h="9525">
                <a:moveTo>
                  <a:pt x="-6349" y="4526"/>
                </a:moveTo>
                <a:lnTo>
                  <a:pt x="895084" y="4526"/>
                </a:lnTo>
              </a:path>
            </a:pathLst>
          </a:custGeom>
          <a:ln w="217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62432" y="5684196"/>
            <a:ext cx="97129" cy="982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11790" y="2220865"/>
            <a:ext cx="2325687" cy="15335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67400" y="2273300"/>
            <a:ext cx="2159000" cy="1371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67400" y="2273300"/>
            <a:ext cx="2159000" cy="1371600"/>
          </a:xfrm>
          <a:custGeom>
            <a:avLst/>
            <a:gdLst/>
            <a:ahLst/>
            <a:cxnLst/>
            <a:rect l="l" t="t" r="r" b="b"/>
            <a:pathLst>
              <a:path w="2159000" h="1371600">
                <a:moveTo>
                  <a:pt x="0" y="0"/>
                </a:moveTo>
                <a:lnTo>
                  <a:pt x="2159000" y="0"/>
                </a:lnTo>
                <a:lnTo>
                  <a:pt x="21590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76825" y="3284537"/>
            <a:ext cx="673100" cy="0"/>
          </a:xfrm>
          <a:custGeom>
            <a:avLst/>
            <a:gdLst/>
            <a:ahLst/>
            <a:cxnLst/>
            <a:rect l="l" t="t" r="r" b="b"/>
            <a:pathLst>
              <a:path w="673100">
                <a:moveTo>
                  <a:pt x="0" y="0"/>
                </a:moveTo>
                <a:lnTo>
                  <a:pt x="666481" y="0"/>
                </a:lnTo>
                <a:lnTo>
                  <a:pt x="67283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99208" y="3235408"/>
            <a:ext cx="96753" cy="9825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546100"/>
            <a:ext cx="1524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700" y="431800"/>
            <a:ext cx="3822700" cy="39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4819" y="381000"/>
            <a:ext cx="41446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pt-BR" sz="3300" b="0" spc="1080" baseline="5050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3300" b="0" spc="202" baseline="5050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600" spc="-5" dirty="0"/>
              <a:t>FUNÇÕES </a:t>
            </a:r>
            <a:r>
              <a:rPr sz="2600" dirty="0"/>
              <a:t>DO </a:t>
            </a:r>
            <a:r>
              <a:rPr sz="2600" spc="-5" dirty="0"/>
              <a:t>PLASMA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02378" y="5535922"/>
            <a:ext cx="109220" cy="30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50"/>
              </a:lnSpc>
            </a:pP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r</a:t>
            </a:r>
            <a:endParaRPr sz="2200">
              <a:latin typeface="Book Antiqua"/>
              <a:cs typeface="Book Antiqu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9419" y="1168400"/>
            <a:ext cx="6188710" cy="483805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35280" marR="57150" indent="-271780">
              <a:lnSpc>
                <a:spcPts val="2300"/>
              </a:lnSpc>
              <a:spcBef>
                <a:spcPts val="459"/>
              </a:spcBef>
              <a:tabLst>
                <a:tab pos="334645" algn="l"/>
              </a:tabLst>
            </a:pPr>
            <a:r>
              <a:rPr sz="2775" spc="922" baseline="4504" dirty="0">
                <a:solidFill>
                  <a:srgbClr val="F3A447"/>
                </a:solidFill>
                <a:latin typeface="Arial"/>
                <a:cs typeface="Arial"/>
              </a:rPr>
              <a:t>	</a:t>
            </a:r>
            <a:r>
              <a:rPr sz="2200" b="1" spc="-30" dirty="0">
                <a:solidFill>
                  <a:srgbClr val="FFFFFF"/>
                </a:solidFill>
                <a:latin typeface="Book Antiqua"/>
                <a:cs typeface="Book Antiqua"/>
              </a:rPr>
              <a:t>Transporte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de hemácias, leucócitos, plaquetas 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outras substâncias dissolvidas,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como:</a:t>
            </a:r>
            <a:endParaRPr sz="2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50" dirty="0">
              <a:latin typeface="Times New Roman"/>
              <a:cs typeface="Times New Roman"/>
            </a:endParaRPr>
          </a:p>
          <a:p>
            <a:pPr marL="63500" marR="4410075">
              <a:lnSpc>
                <a:spcPct val="109800"/>
              </a:lnSpc>
              <a:spcBef>
                <a:spcPts val="5"/>
              </a:spcBef>
            </a:pPr>
            <a:r>
              <a:rPr sz="2775" spc="2182" baseline="6006" dirty="0">
                <a:solidFill>
                  <a:srgbClr val="F3A447"/>
                </a:solidFill>
                <a:latin typeface="Arial"/>
                <a:cs typeface="Arial"/>
              </a:rPr>
              <a:t>‘</a:t>
            </a:r>
            <a:r>
              <a:rPr sz="2775" spc="405" baseline="6006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Proteínas.  </a:t>
            </a:r>
            <a:r>
              <a:rPr sz="2775" spc="2182" baseline="6006" dirty="0">
                <a:solidFill>
                  <a:srgbClr val="F3A447"/>
                </a:solidFill>
                <a:latin typeface="Arial"/>
                <a:cs typeface="Arial"/>
              </a:rPr>
              <a:t>‘</a:t>
            </a:r>
            <a:r>
              <a:rPr sz="2775" spc="-450" baseline="6006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Nutrientes.  </a:t>
            </a:r>
            <a:r>
              <a:rPr sz="2775" spc="2182" baseline="4504" dirty="0">
                <a:solidFill>
                  <a:srgbClr val="F3A447"/>
                </a:solidFill>
                <a:latin typeface="Arial"/>
                <a:cs typeface="Arial"/>
              </a:rPr>
              <a:t>‘</a:t>
            </a:r>
            <a:r>
              <a:rPr sz="2775" spc="-382" baseline="4504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Excretas.</a:t>
            </a:r>
            <a:endParaRPr sz="2200" dirty="0">
              <a:latin typeface="Book Antiqua"/>
              <a:cs typeface="Book Antiqua"/>
            </a:endParaRPr>
          </a:p>
          <a:p>
            <a:pPr marL="63500">
              <a:lnSpc>
                <a:spcPct val="100000"/>
              </a:lnSpc>
              <a:spcBef>
                <a:spcPts val="259"/>
              </a:spcBef>
            </a:pPr>
            <a:r>
              <a:rPr sz="2775" spc="2182" baseline="4504" dirty="0">
                <a:solidFill>
                  <a:srgbClr val="F3A447"/>
                </a:solidFill>
                <a:latin typeface="Arial"/>
                <a:cs typeface="Arial"/>
              </a:rPr>
              <a:t>‘</a:t>
            </a:r>
            <a:r>
              <a:rPr sz="2775" spc="-375" baseline="4504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Hormônios.</a:t>
            </a:r>
            <a:endParaRPr sz="2200" dirty="0">
              <a:latin typeface="Book Antiqua"/>
              <a:cs typeface="Book Antiqua"/>
            </a:endParaRPr>
          </a:p>
          <a:p>
            <a:pPr marL="63500">
              <a:lnSpc>
                <a:spcPct val="100000"/>
              </a:lnSpc>
              <a:spcBef>
                <a:spcPts val="359"/>
              </a:spcBef>
            </a:pPr>
            <a:r>
              <a:rPr sz="2775" spc="2182" baseline="7507" dirty="0">
                <a:solidFill>
                  <a:srgbClr val="F3A447"/>
                </a:solidFill>
                <a:latin typeface="Arial"/>
                <a:cs typeface="Arial"/>
              </a:rPr>
              <a:t>‘</a:t>
            </a:r>
            <a:r>
              <a:rPr sz="2775" spc="-375" baseline="7507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Anticorpos.</a:t>
            </a:r>
            <a:endParaRPr sz="2200" dirty="0">
              <a:latin typeface="Book Antiqua"/>
              <a:cs typeface="Book Antiqua"/>
            </a:endParaRPr>
          </a:p>
          <a:p>
            <a:pPr marL="63500">
              <a:lnSpc>
                <a:spcPct val="100000"/>
              </a:lnSpc>
              <a:spcBef>
                <a:spcPts val="259"/>
              </a:spcBef>
            </a:pPr>
            <a:r>
              <a:rPr sz="2775" spc="2182" baseline="6006" dirty="0">
                <a:solidFill>
                  <a:srgbClr val="F3A447"/>
                </a:solidFill>
                <a:latin typeface="Arial"/>
                <a:cs typeface="Arial"/>
              </a:rPr>
              <a:t>‘</a:t>
            </a:r>
            <a:r>
              <a:rPr sz="2775" spc="-367" baseline="6006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Sais/íons (sódio, potássio).</a:t>
            </a:r>
            <a:endParaRPr sz="2200" dirty="0">
              <a:latin typeface="Book Antiqua"/>
              <a:cs typeface="Book Antiqua"/>
            </a:endParaRPr>
          </a:p>
          <a:p>
            <a:pPr marL="63500">
              <a:lnSpc>
                <a:spcPct val="100000"/>
              </a:lnSpc>
              <a:spcBef>
                <a:spcPts val="259"/>
              </a:spcBef>
            </a:pPr>
            <a:r>
              <a:rPr sz="2775" spc="2182" baseline="6006" dirty="0">
                <a:solidFill>
                  <a:srgbClr val="F3A447"/>
                </a:solidFill>
                <a:latin typeface="Arial"/>
                <a:cs typeface="Arial"/>
              </a:rPr>
              <a:t>‘</a:t>
            </a:r>
            <a:r>
              <a:rPr sz="2775" spc="-375" baseline="6006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Gases.</a:t>
            </a:r>
            <a:endParaRPr sz="2200" dirty="0">
              <a:latin typeface="Book Antiqua"/>
              <a:cs typeface="Book Antiqua"/>
            </a:endParaRPr>
          </a:p>
          <a:p>
            <a:pPr marL="335280" marR="17780" indent="-271780">
              <a:lnSpc>
                <a:spcPct val="89000"/>
              </a:lnSpc>
              <a:tabLst>
                <a:tab pos="334645" algn="l"/>
                <a:tab pos="5340350" algn="l"/>
              </a:tabLst>
            </a:pPr>
            <a:endParaRPr lang="pt-BR" sz="2775" spc="922" baseline="4504" dirty="0">
              <a:solidFill>
                <a:srgbClr val="F3A447"/>
              </a:solidFill>
              <a:latin typeface="Arial"/>
              <a:cs typeface="Arial"/>
            </a:endParaRPr>
          </a:p>
          <a:p>
            <a:pPr marL="335280" marR="17780" indent="-271780">
              <a:lnSpc>
                <a:spcPct val="89000"/>
              </a:lnSpc>
              <a:tabLst>
                <a:tab pos="334645" algn="l"/>
                <a:tab pos="5340350" algn="l"/>
              </a:tabLst>
            </a:pPr>
            <a:r>
              <a:rPr sz="2775" spc="922" baseline="4504" dirty="0">
                <a:solidFill>
                  <a:srgbClr val="F3A447"/>
                </a:solidFill>
                <a:latin typeface="Arial"/>
                <a:cs typeface="Arial"/>
              </a:rPr>
              <a:t>	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plasma transporta essas </a:t>
            </a:r>
            <a:r>
              <a:rPr sz="22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substâncias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 po</a:t>
            </a:r>
            <a:r>
              <a:rPr lang="pt-BR"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r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to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o orga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i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s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mo,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p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ermiti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nd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o às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 c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él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u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las	re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c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b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nutrientes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excretar e/ou secretar</a:t>
            </a:r>
            <a:r>
              <a:rPr sz="2200" b="1" spc="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substâncias</a:t>
            </a:r>
            <a:endParaRPr sz="220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" y="6057900"/>
            <a:ext cx="31997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geradas no</a:t>
            </a:r>
            <a:r>
              <a:rPr sz="220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metabolismo.</a:t>
            </a:r>
            <a:endParaRPr sz="220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48190" y="1860503"/>
            <a:ext cx="2700337" cy="2193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03800" y="1917700"/>
            <a:ext cx="2540000" cy="203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03800" y="1917700"/>
            <a:ext cx="2540000" cy="2032000"/>
          </a:xfrm>
          <a:custGeom>
            <a:avLst/>
            <a:gdLst/>
            <a:ahLst/>
            <a:cxnLst/>
            <a:rect l="l" t="t" r="r" b="b"/>
            <a:pathLst>
              <a:path w="2540000" h="2032000">
                <a:moveTo>
                  <a:pt x="0" y="0"/>
                </a:moveTo>
                <a:lnTo>
                  <a:pt x="2540000" y="0"/>
                </a:lnTo>
                <a:lnTo>
                  <a:pt x="25400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19852" y="133303"/>
            <a:ext cx="2125662" cy="31083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70700" y="190500"/>
            <a:ext cx="1968500" cy="294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70700" y="190500"/>
            <a:ext cx="1968500" cy="2946400"/>
          </a:xfrm>
          <a:custGeom>
            <a:avLst/>
            <a:gdLst/>
            <a:ahLst/>
            <a:cxnLst/>
            <a:rect l="l" t="t" r="r" b="b"/>
            <a:pathLst>
              <a:path w="1968500" h="2946400">
                <a:moveTo>
                  <a:pt x="0" y="0"/>
                </a:moveTo>
                <a:lnTo>
                  <a:pt x="1968500" y="0"/>
                </a:lnTo>
                <a:lnTo>
                  <a:pt x="1968500" y="2946400"/>
                </a:lnTo>
                <a:lnTo>
                  <a:pt x="0" y="29464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03952" y="3805190"/>
            <a:ext cx="2025650" cy="26463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28129" y="3890121"/>
            <a:ext cx="1866900" cy="2476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54800" y="3860800"/>
            <a:ext cx="1866900" cy="2476500"/>
          </a:xfrm>
          <a:custGeom>
            <a:avLst/>
            <a:gdLst/>
            <a:ahLst/>
            <a:cxnLst/>
            <a:rect l="l" t="t" r="r" b="b"/>
            <a:pathLst>
              <a:path w="1866900" h="2476500">
                <a:moveTo>
                  <a:pt x="0" y="0"/>
                </a:moveTo>
                <a:lnTo>
                  <a:pt x="1866900" y="0"/>
                </a:lnTo>
                <a:lnTo>
                  <a:pt x="1866900" y="2476500"/>
                </a:lnTo>
                <a:lnTo>
                  <a:pt x="0" y="24765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597900" y="6261100"/>
            <a:ext cx="2286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25</a:t>
            </a:r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1790700"/>
            <a:ext cx="114300" cy="11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8800" y="1701800"/>
            <a:ext cx="2603500" cy="241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6100" y="1682876"/>
            <a:ext cx="2607945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spc="-5" dirty="0">
                <a:solidFill>
                  <a:srgbClr val="FFFFFF"/>
                </a:solidFill>
                <a:latin typeface="Book Antiqua"/>
                <a:cs typeface="Book Antiqua"/>
              </a:rPr>
              <a:t>ONDE É</a:t>
            </a:r>
            <a:r>
              <a:rPr sz="1650" b="1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50" b="1" spc="-5" dirty="0">
                <a:solidFill>
                  <a:srgbClr val="FFFFFF"/>
                </a:solidFill>
                <a:latin typeface="Book Antiqua"/>
                <a:cs typeface="Book Antiqua"/>
              </a:rPr>
              <a:t>ENCONTRADO?</a:t>
            </a:r>
            <a:endParaRPr sz="165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6100" y="2280157"/>
            <a:ext cx="5796280" cy="53340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25"/>
              </a:spcBef>
            </a:pP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O tecido cartilaginoso existe no corpo sob forma de peças  cartilaginosas de tamanhos muito</a:t>
            </a:r>
            <a:r>
              <a:rPr sz="175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variados.</a:t>
            </a:r>
            <a:endParaRPr sz="1750" dirty="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9400" y="2933758"/>
            <a:ext cx="5668645" cy="29418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28320">
              <a:lnSpc>
                <a:spcPct val="109500"/>
              </a:lnSpc>
              <a:spcBef>
                <a:spcPts val="100"/>
              </a:spcBef>
            </a:pP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Exemplos de localização do tecido cartilaginoso:  1- Superfícies</a:t>
            </a:r>
            <a:r>
              <a:rPr sz="175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articulares</a:t>
            </a:r>
            <a:endParaRPr sz="1750" dirty="0">
              <a:latin typeface="Book Antiqua"/>
              <a:cs typeface="Book Antiqua"/>
            </a:endParaRPr>
          </a:p>
          <a:p>
            <a:pPr marL="279400" marR="5080">
              <a:lnSpc>
                <a:spcPct val="109500"/>
              </a:lnSpc>
            </a:pP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2- Zonas de crescimento longitudinal de ossos longos  3-</a:t>
            </a:r>
            <a:r>
              <a:rPr sz="175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Orelha</a:t>
            </a:r>
            <a:endParaRPr sz="1750" dirty="0">
              <a:latin typeface="Book Antiqua"/>
              <a:cs typeface="Book Antiqua"/>
            </a:endParaRPr>
          </a:p>
          <a:p>
            <a:pPr marL="519430" indent="-240665">
              <a:lnSpc>
                <a:spcPct val="100000"/>
              </a:lnSpc>
              <a:spcBef>
                <a:spcPts val="200"/>
              </a:spcBef>
              <a:buAutoNum type="arabicPlain" startAt="4"/>
              <a:tabLst>
                <a:tab pos="520065" algn="l"/>
              </a:tabLst>
            </a:pP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Nariz</a:t>
            </a:r>
            <a:endParaRPr sz="1750" dirty="0">
              <a:latin typeface="Book Antiqua"/>
              <a:cs typeface="Book Antiqua"/>
            </a:endParaRPr>
          </a:p>
          <a:p>
            <a:pPr marL="519430" indent="-240665">
              <a:lnSpc>
                <a:spcPct val="100000"/>
              </a:lnSpc>
              <a:spcBef>
                <a:spcPts val="200"/>
              </a:spcBef>
              <a:buAutoNum type="arabicPlain" startAt="4"/>
              <a:tabLst>
                <a:tab pos="520065" algn="l"/>
              </a:tabLst>
            </a:pP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Epiglote</a:t>
            </a:r>
            <a:endParaRPr sz="1750" dirty="0">
              <a:latin typeface="Book Antiqua"/>
              <a:cs typeface="Book Antiqua"/>
            </a:endParaRPr>
          </a:p>
          <a:p>
            <a:pPr marL="519430" indent="-240665">
              <a:lnSpc>
                <a:spcPct val="100000"/>
              </a:lnSpc>
              <a:spcBef>
                <a:spcPts val="200"/>
              </a:spcBef>
              <a:buAutoNum type="arabicPlain" startAt="4"/>
              <a:tabLst>
                <a:tab pos="520065" algn="l"/>
              </a:tabLst>
            </a:pP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Laringe</a:t>
            </a:r>
            <a:endParaRPr sz="1750" dirty="0">
              <a:latin typeface="Book Antiqua"/>
              <a:cs typeface="Book Antiqua"/>
            </a:endParaRPr>
          </a:p>
          <a:p>
            <a:pPr marL="519430" indent="-240665">
              <a:lnSpc>
                <a:spcPct val="100000"/>
              </a:lnSpc>
              <a:spcBef>
                <a:spcPts val="200"/>
              </a:spcBef>
              <a:buAutoNum type="arabicPlain" startAt="4"/>
              <a:tabLst>
                <a:tab pos="520065" algn="l"/>
              </a:tabLst>
            </a:pPr>
            <a:r>
              <a:rPr sz="1750" b="1" spc="-30" dirty="0" err="1">
                <a:solidFill>
                  <a:srgbClr val="FFFFFF"/>
                </a:solidFill>
                <a:latin typeface="Book Antiqua"/>
                <a:cs typeface="Book Antiqua"/>
              </a:rPr>
              <a:t>Traqueia</a:t>
            </a:r>
            <a:endParaRPr lang="pt-BR" sz="1750" dirty="0">
              <a:latin typeface="Book Antiqua"/>
              <a:cs typeface="Book Antiqua"/>
            </a:endParaRPr>
          </a:p>
          <a:p>
            <a:pPr marL="519430" indent="-240665">
              <a:lnSpc>
                <a:spcPct val="100000"/>
              </a:lnSpc>
              <a:spcBef>
                <a:spcPts val="200"/>
              </a:spcBef>
              <a:buAutoNum type="arabicPlain" startAt="4"/>
              <a:tabLst>
                <a:tab pos="520065" algn="l"/>
              </a:tabLst>
            </a:pPr>
            <a:r>
              <a:rPr sz="175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Brônquios</a:t>
            </a: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 extrapulmonares e </a:t>
            </a:r>
            <a:r>
              <a:rPr sz="175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intrapulmonares</a:t>
            </a: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endParaRPr lang="pt-BR" sz="1750" b="1" spc="-5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marL="519430" indent="-240665">
              <a:lnSpc>
                <a:spcPct val="100000"/>
              </a:lnSpc>
              <a:spcBef>
                <a:spcPts val="200"/>
              </a:spcBef>
              <a:buAutoNum type="arabicPlain" startAt="4"/>
              <a:tabLst>
                <a:tab pos="520065" algn="l"/>
              </a:tabLst>
            </a:pP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Entre as</a:t>
            </a:r>
            <a:r>
              <a:rPr sz="1750" b="1" spc="-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750" b="1" spc="-5" dirty="0">
                <a:solidFill>
                  <a:srgbClr val="FFFFFF"/>
                </a:solidFill>
                <a:latin typeface="Book Antiqua"/>
                <a:cs typeface="Book Antiqua"/>
              </a:rPr>
              <a:t>vértebras</a:t>
            </a:r>
            <a:endParaRPr sz="1750" dirty="0">
              <a:latin typeface="Book Antiqua"/>
              <a:cs typeface="Book Antiqu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5100" y="254000"/>
            <a:ext cx="83947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48415" y="133303"/>
            <a:ext cx="2332037" cy="2541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07200" y="190500"/>
            <a:ext cx="2159000" cy="2374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07200" y="190500"/>
            <a:ext cx="2159000" cy="2374900"/>
          </a:xfrm>
          <a:custGeom>
            <a:avLst/>
            <a:gdLst/>
            <a:ahLst/>
            <a:cxnLst/>
            <a:rect l="l" t="t" r="r" b="b"/>
            <a:pathLst>
              <a:path w="2159000" h="2374900">
                <a:moveTo>
                  <a:pt x="0" y="0"/>
                </a:moveTo>
                <a:lnTo>
                  <a:pt x="2159000" y="0"/>
                </a:lnTo>
                <a:lnTo>
                  <a:pt x="2159000" y="2374900"/>
                </a:lnTo>
                <a:lnTo>
                  <a:pt x="0" y="23749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48415" y="2581228"/>
            <a:ext cx="2347912" cy="2541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07200" y="2641600"/>
            <a:ext cx="2184400" cy="2374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07200" y="2641600"/>
            <a:ext cx="2184400" cy="2374900"/>
          </a:xfrm>
          <a:custGeom>
            <a:avLst/>
            <a:gdLst/>
            <a:ahLst/>
            <a:cxnLst/>
            <a:rect l="l" t="t" r="r" b="b"/>
            <a:pathLst>
              <a:path w="2184400" h="2374900">
                <a:moveTo>
                  <a:pt x="0" y="0"/>
                </a:moveTo>
                <a:lnTo>
                  <a:pt x="2184400" y="0"/>
                </a:lnTo>
                <a:lnTo>
                  <a:pt x="2184400" y="2374900"/>
                </a:lnTo>
                <a:lnTo>
                  <a:pt x="0" y="23749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53451" y="4624884"/>
            <a:ext cx="2970978" cy="22331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24635" y="4696067"/>
            <a:ext cx="2774729" cy="21616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24635" y="4696067"/>
            <a:ext cx="2774950" cy="2162175"/>
          </a:xfrm>
          <a:custGeom>
            <a:avLst/>
            <a:gdLst/>
            <a:ahLst/>
            <a:cxnLst/>
            <a:rect l="l" t="t" r="r" b="b"/>
            <a:pathLst>
              <a:path w="2774950" h="2162175">
                <a:moveTo>
                  <a:pt x="354108" y="0"/>
                </a:moveTo>
                <a:lnTo>
                  <a:pt x="2774729" y="523115"/>
                </a:lnTo>
                <a:lnTo>
                  <a:pt x="2420620" y="2161689"/>
                </a:lnTo>
                <a:lnTo>
                  <a:pt x="0" y="1638573"/>
                </a:lnTo>
                <a:lnTo>
                  <a:pt x="354108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597900" y="6261100"/>
            <a:ext cx="2286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26</a:t>
            </a:r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1866900"/>
            <a:ext cx="139700" cy="12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1752600"/>
            <a:ext cx="2552700" cy="27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1332" y="1729739"/>
            <a:ext cx="284861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85750" algn="l"/>
              </a:tabLst>
            </a:pPr>
            <a:r>
              <a:rPr lang="pt-BR" sz="2475" b="0" spc="832" baseline="3367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1950" spc="15" dirty="0"/>
              <a:t>CARACTERÍSTICAS: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4700" y="2390139"/>
            <a:ext cx="411099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Possui consistência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firme e</a:t>
            </a:r>
            <a:r>
              <a:rPr sz="1950" b="1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flexível.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4700" y="3050539"/>
            <a:ext cx="6903084" cy="581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480"/>
              </a:spcBef>
            </a:pP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Suas células principais são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denominadas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de condroblastos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condrócitos.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1332" y="5603240"/>
            <a:ext cx="755459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85750" marR="5080" indent="-273685">
              <a:lnSpc>
                <a:spcPts val="2000"/>
              </a:lnSpc>
              <a:spcBef>
                <a:spcPts val="480"/>
              </a:spcBef>
              <a:tabLst>
                <a:tab pos="285750" algn="l"/>
              </a:tabLst>
            </a:pPr>
            <a:r>
              <a:rPr lang="pt-BR" sz="2475" b="1" spc="832" baseline="1683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1950" b="1" spc="25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 cartilaginoso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não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possui vasos sanguíneos, linfáticos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nervos, sua nutrição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feita por capilares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do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conjuntivo que 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envolvem o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tecido cartilaginoso, </a:t>
            </a:r>
            <a:r>
              <a:rPr sz="1950" b="1" spc="15" dirty="0">
                <a:solidFill>
                  <a:srgbClr val="FFFFFF"/>
                </a:solidFill>
                <a:latin typeface="Book Antiqua"/>
                <a:cs typeface="Book Antiqua"/>
              </a:rPr>
              <a:t>denominadode</a:t>
            </a:r>
            <a:r>
              <a:rPr sz="1950" b="1" spc="-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pericôndrio.</a:t>
            </a:r>
            <a:endParaRPr sz="1950" dirty="0">
              <a:latin typeface="Book Antiqua"/>
              <a:cs typeface="Book Antiqu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2100" y="152400"/>
            <a:ext cx="84074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7662" y="3455987"/>
            <a:ext cx="8516937" cy="1530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01332" y="3822700"/>
            <a:ext cx="7903209" cy="146847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311150" marR="5080" algn="ctr">
              <a:lnSpc>
                <a:spcPct val="104200"/>
              </a:lnSpc>
              <a:spcBef>
                <a:spcPts val="20"/>
              </a:spcBef>
            </a:pP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Os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condroblastos secretam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a matriz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cartilaginosa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ficam aprisionados nela, sendo  denominados de condrócitos. Ao mesmo tempo, cria-se uma lacuna nessa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matriz 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ocupada pelo condrócito que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denominada de</a:t>
            </a:r>
            <a:r>
              <a:rPr sz="1600" b="1" spc="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condroplasto.</a:t>
            </a:r>
            <a:endParaRPr sz="16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85750" algn="l"/>
              </a:tabLst>
            </a:pPr>
            <a:r>
              <a:rPr sz="2475" spc="832" baseline="1683" dirty="0">
                <a:solidFill>
                  <a:srgbClr val="F3A447"/>
                </a:solidFill>
                <a:latin typeface="Arial"/>
                <a:cs typeface="Arial"/>
              </a:rPr>
              <a:t>	</a:t>
            </a:r>
            <a:r>
              <a:rPr sz="1950" b="1" spc="10" dirty="0">
                <a:solidFill>
                  <a:srgbClr val="FFFFFF"/>
                </a:solidFill>
                <a:latin typeface="Book Antiqua"/>
                <a:cs typeface="Book Antiqua"/>
              </a:rPr>
              <a:t>Abundante material</a:t>
            </a:r>
            <a:r>
              <a:rPr sz="1950" b="1" dirty="0">
                <a:solidFill>
                  <a:srgbClr val="FFFFFF"/>
                </a:solidFill>
                <a:latin typeface="Book Antiqua"/>
                <a:cs typeface="Book Antiqua"/>
              </a:rPr>
              <a:t> extracelular.</a:t>
            </a:r>
            <a:endParaRPr sz="1950" dirty="0">
              <a:latin typeface="Book Antiqua"/>
              <a:cs typeface="Book Antiqu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52311" y="384870"/>
            <a:ext cx="3307491" cy="2684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02300" y="444500"/>
            <a:ext cx="3149600" cy="2514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02300" y="444500"/>
            <a:ext cx="3149600" cy="2514600"/>
          </a:xfrm>
          <a:custGeom>
            <a:avLst/>
            <a:gdLst/>
            <a:ahLst/>
            <a:cxnLst/>
            <a:rect l="l" t="t" r="r" b="b"/>
            <a:pathLst>
              <a:path w="3149600" h="2514600">
                <a:moveTo>
                  <a:pt x="0" y="0"/>
                </a:moveTo>
                <a:lnTo>
                  <a:pt x="3149599" y="0"/>
                </a:lnTo>
                <a:lnTo>
                  <a:pt x="3149599" y="2514599"/>
                </a:lnTo>
                <a:lnTo>
                  <a:pt x="0" y="2514599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97900" y="6261100"/>
            <a:ext cx="2286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27</a:t>
            </a:r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1714500"/>
            <a:ext cx="139700" cy="139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4700" y="1600200"/>
            <a:ext cx="1473200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9419" y="1562100"/>
            <a:ext cx="8169275" cy="48284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4090"/>
              <a:tabLst>
                <a:tab pos="334645" algn="l"/>
                <a:tab pos="335280" algn="l"/>
              </a:tabLst>
            </a:pPr>
            <a:r>
              <a:rPr lang="pt-BR"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   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FUNÇÕES:</a:t>
            </a:r>
            <a:endParaRPr sz="2200" dirty="0">
              <a:latin typeface="Book Antiqua"/>
              <a:cs typeface="Book Antiqua"/>
            </a:endParaRPr>
          </a:p>
          <a:p>
            <a:pPr marL="63500" marR="335915">
              <a:lnSpc>
                <a:spcPts val="2300"/>
              </a:lnSpc>
              <a:spcBef>
                <a:spcPts val="2120"/>
              </a:spcBef>
              <a:buClr>
                <a:srgbClr val="F3A447"/>
              </a:buClr>
              <a:buSzPct val="84090"/>
              <a:tabLst>
                <a:tab pos="334645" algn="l"/>
                <a:tab pos="335280" algn="l"/>
              </a:tabLst>
            </a:pP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Estrutural: oferecer apoio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manutenção da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forma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de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vários 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componentes do corpo.</a:t>
            </a:r>
            <a:endParaRPr sz="2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3A447"/>
              </a:buClr>
              <a:buFont typeface="Arial"/>
              <a:buChar char="!"/>
            </a:pPr>
            <a:endParaRPr sz="3100" dirty="0">
              <a:latin typeface="Times New Roman"/>
              <a:cs typeface="Times New Roman"/>
            </a:endParaRPr>
          </a:p>
          <a:p>
            <a:pPr marL="63500" marR="98425">
              <a:lnSpc>
                <a:spcPts val="2300"/>
              </a:lnSpc>
              <a:buClr>
                <a:srgbClr val="F3A447"/>
              </a:buClr>
              <a:buSzPct val="84090"/>
              <a:tabLst>
                <a:tab pos="334645" algn="l"/>
                <a:tab pos="335280" algn="l"/>
              </a:tabLst>
            </a:pP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Revestir superfícies articulares- quase sem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atrito. Nas 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articulações,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além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da superfície lisa das cartilagens, há quase  sempre líquido que contribui para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deslizamento adequado  entre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superfícies cartilaginosas.</a:t>
            </a:r>
            <a:endParaRPr sz="22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3A447"/>
              </a:buClr>
              <a:buFont typeface="Arial"/>
              <a:buChar char="!"/>
            </a:pPr>
            <a:endParaRPr sz="3050" dirty="0">
              <a:latin typeface="Times New Roman"/>
              <a:cs typeface="Times New Roman"/>
            </a:endParaRPr>
          </a:p>
          <a:p>
            <a:pPr marL="63500" marR="43180">
              <a:lnSpc>
                <a:spcPct val="88100"/>
              </a:lnSpc>
              <a:buClr>
                <a:srgbClr val="F3A447"/>
              </a:buClr>
              <a:buSzPct val="84090"/>
              <a:tabLst>
                <a:tab pos="334645" algn="l"/>
                <a:tab pos="335280" algn="l"/>
              </a:tabLst>
            </a:pP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Durante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vida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fetal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uma grande parte do sistema esquelético 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formada por tecido cartilaginoso. As peças cartilaginosas 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tem a forma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dos futuros ossos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servem de molde para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o 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desenvolvimento do tecido ósseo </a:t>
            </a:r>
            <a:r>
              <a:rPr sz="22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de grande parte do  sistema esquelético</a:t>
            </a:r>
            <a:r>
              <a:rPr sz="22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Book Antiqua"/>
                <a:cs typeface="Book Antiqua"/>
              </a:rPr>
              <a:t>definitivo.</a:t>
            </a:r>
            <a:endParaRPr sz="22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2100" y="152400"/>
            <a:ext cx="85217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0219" y="1574800"/>
            <a:ext cx="40557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3075" b="0" spc="989" baseline="4065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3075" b="0" spc="989" baseline="4065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400" dirty="0"/>
              <a:t>ONDE É</a:t>
            </a:r>
            <a:r>
              <a:rPr sz="2400" spc="-385" dirty="0"/>
              <a:t> </a:t>
            </a:r>
            <a:r>
              <a:rPr sz="2400" spc="-5" dirty="0"/>
              <a:t>ENCONTRADO?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152400"/>
            <a:ext cx="8470900" cy="123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2703" y="2509790"/>
            <a:ext cx="5129212" cy="3476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9900" y="2565400"/>
            <a:ext cx="4965700" cy="3314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9900" y="2565400"/>
            <a:ext cx="4965700" cy="3314700"/>
          </a:xfrm>
          <a:custGeom>
            <a:avLst/>
            <a:gdLst/>
            <a:ahLst/>
            <a:cxnLst/>
            <a:rect l="l" t="t" r="r" b="b"/>
            <a:pathLst>
              <a:path w="4965700" h="3314700">
                <a:moveTo>
                  <a:pt x="0" y="0"/>
                </a:moveTo>
                <a:lnTo>
                  <a:pt x="4965700" y="0"/>
                </a:lnTo>
                <a:lnTo>
                  <a:pt x="4965700" y="3314700"/>
                </a:lnTo>
                <a:lnTo>
                  <a:pt x="0" y="33147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40353" y="1573165"/>
            <a:ext cx="2668587" cy="2668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1200" y="1625600"/>
            <a:ext cx="2514600" cy="2501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91200" y="1625600"/>
            <a:ext cx="2514600" cy="2501900"/>
          </a:xfrm>
          <a:custGeom>
            <a:avLst/>
            <a:gdLst/>
            <a:ahLst/>
            <a:cxnLst/>
            <a:rect l="l" t="t" r="r" b="b"/>
            <a:pathLst>
              <a:path w="2514600" h="2501900">
                <a:moveTo>
                  <a:pt x="0" y="0"/>
                </a:moveTo>
                <a:lnTo>
                  <a:pt x="2514600" y="0"/>
                </a:lnTo>
                <a:lnTo>
                  <a:pt x="2514600" y="2501900"/>
                </a:lnTo>
                <a:lnTo>
                  <a:pt x="0" y="25019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95890" y="4236990"/>
            <a:ext cx="3049587" cy="23256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51500" y="4292600"/>
            <a:ext cx="2882900" cy="2159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1500" y="4292600"/>
            <a:ext cx="2882900" cy="2159000"/>
          </a:xfrm>
          <a:custGeom>
            <a:avLst/>
            <a:gdLst/>
            <a:ahLst/>
            <a:cxnLst/>
            <a:rect l="l" t="t" r="r" b="b"/>
            <a:pathLst>
              <a:path w="2882900" h="2159000">
                <a:moveTo>
                  <a:pt x="0" y="0"/>
                </a:moveTo>
                <a:lnTo>
                  <a:pt x="2882900" y="0"/>
                </a:lnTo>
                <a:lnTo>
                  <a:pt x="2882900" y="2159000"/>
                </a:lnTo>
                <a:lnTo>
                  <a:pt x="0" y="2159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13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367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498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852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7700" y="3443287"/>
            <a:ext cx="211137" cy="211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1200" y="3506787"/>
            <a:ext cx="84137" cy="84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1422400"/>
            <a:ext cx="8318500" cy="2019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636000" y="6297116"/>
            <a:ext cx="15240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3</a:t>
            </a:fld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1739900"/>
            <a:ext cx="1524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7400" y="1600200"/>
            <a:ext cx="3098800" cy="33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219" y="1574800"/>
            <a:ext cx="354838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3075" b="0" spc="989" baseline="4065" dirty="0">
                <a:solidFill>
                  <a:srgbClr val="F3A447"/>
                </a:solidFill>
                <a:latin typeface="Arial"/>
                <a:cs typeface="Arial"/>
              </a:rPr>
              <a:t>  </a:t>
            </a:r>
            <a:r>
              <a:rPr sz="2400" spc="-5" dirty="0"/>
              <a:t>CARACTERÍSTICAS: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000" y="2057400"/>
            <a:ext cx="2635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rígido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resistente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000" y="2788920"/>
            <a:ext cx="54660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Ricos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vasos sanguíneos, por serem inervados,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os 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ossos apresentam sensibilidade,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alto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metabolismo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capacidade de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regeneração.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000" y="4160520"/>
            <a:ext cx="46164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Formado por *células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e material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extracelular  calcificado, chamado de *matriz</a:t>
            </a:r>
            <a:r>
              <a:rPr sz="1800" b="1" spc="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óssea.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8600" y="152400"/>
            <a:ext cx="84709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16615" y="1428703"/>
            <a:ext cx="2543175" cy="3457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75400" y="1485900"/>
            <a:ext cx="2374900" cy="3289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75400" y="1485900"/>
            <a:ext cx="2374900" cy="3289300"/>
          </a:xfrm>
          <a:custGeom>
            <a:avLst/>
            <a:gdLst/>
            <a:ahLst/>
            <a:cxnLst/>
            <a:rect l="l" t="t" r="r" b="b"/>
            <a:pathLst>
              <a:path w="2374900" h="3289300">
                <a:moveTo>
                  <a:pt x="0" y="0"/>
                </a:moveTo>
                <a:lnTo>
                  <a:pt x="2374900" y="0"/>
                </a:lnTo>
                <a:lnTo>
                  <a:pt x="2374900" y="3289300"/>
                </a:lnTo>
                <a:lnTo>
                  <a:pt x="0" y="32893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7962" y="4749800"/>
            <a:ext cx="8802687" cy="1892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71500" y="5168900"/>
            <a:ext cx="7814309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*As células do tecido ósseo são: osteoblastos, osteócito,</a:t>
            </a:r>
            <a:r>
              <a:rPr sz="1600" b="1" spc="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osteoclástos,.</a:t>
            </a:r>
            <a:endParaRPr sz="16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ct val="104200"/>
              </a:lnSpc>
              <a:spcBef>
                <a:spcPts val="5"/>
              </a:spcBef>
            </a:pP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*Matriz óssea: formada por uma parte orgânica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(35% -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fibras colágenas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proteínas)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por outra inorgânica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(65% -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principalmente fosfato </a:t>
            </a:r>
            <a:r>
              <a:rPr sz="1600" b="1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1600" b="1" spc="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Book Antiqua"/>
                <a:cs typeface="Book Antiqua"/>
              </a:rPr>
              <a:t>cálcio).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2877" y="3589290"/>
            <a:ext cx="2124075" cy="1733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46900" y="3644900"/>
            <a:ext cx="1955800" cy="1574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46900" y="3644900"/>
            <a:ext cx="1955800" cy="1574800"/>
          </a:xfrm>
          <a:custGeom>
            <a:avLst/>
            <a:gdLst/>
            <a:ahLst/>
            <a:cxnLst/>
            <a:rect l="l" t="t" r="r" b="b"/>
            <a:pathLst>
              <a:path w="1955800" h="1574800">
                <a:moveTo>
                  <a:pt x="0" y="0"/>
                </a:moveTo>
                <a:lnTo>
                  <a:pt x="1955800" y="0"/>
                </a:lnTo>
                <a:lnTo>
                  <a:pt x="1955800" y="1574800"/>
                </a:lnTo>
                <a:lnTo>
                  <a:pt x="0" y="15748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76977" y="2149428"/>
            <a:ext cx="2182812" cy="1676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31000" y="2209800"/>
            <a:ext cx="2019300" cy="1511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31000" y="2209800"/>
            <a:ext cx="2019300" cy="1511300"/>
          </a:xfrm>
          <a:custGeom>
            <a:avLst/>
            <a:gdLst/>
            <a:ahLst/>
            <a:cxnLst/>
            <a:rect l="l" t="t" r="r" b="b"/>
            <a:pathLst>
              <a:path w="2019300" h="1511300">
                <a:moveTo>
                  <a:pt x="0" y="0"/>
                </a:moveTo>
                <a:lnTo>
                  <a:pt x="2019300" y="0"/>
                </a:lnTo>
                <a:lnTo>
                  <a:pt x="2019300" y="1511300"/>
                </a:lnTo>
                <a:lnTo>
                  <a:pt x="0" y="15113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5900" y="1549400"/>
            <a:ext cx="127000" cy="139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2600" y="1460500"/>
            <a:ext cx="1333500" cy="317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69900" y="1422400"/>
            <a:ext cx="1344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/>
              <a:t>FUNÇÕES:</a:t>
            </a:r>
            <a:endParaRPr sz="2000"/>
          </a:p>
        </p:txBody>
      </p:sp>
      <p:sp>
        <p:nvSpPr>
          <p:cNvPr id="13" name="object 13"/>
          <p:cNvSpPr txBox="1"/>
          <p:nvPr/>
        </p:nvSpPr>
        <p:spPr>
          <a:xfrm>
            <a:off x="469900" y="1828800"/>
            <a:ext cx="573214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Suporte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aos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tecidos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moles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(sustentação do</a:t>
            </a:r>
            <a:r>
              <a:rPr sz="20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corpo).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9900" y="2641600"/>
            <a:ext cx="5514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Aloja protege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medula óssea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e órgãos</a:t>
            </a:r>
            <a:r>
              <a:rPr sz="2000" b="1" spc="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internos.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9900" y="3429000"/>
            <a:ext cx="586740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Hematopoiese (medula vermelha responsável pela  formação de células</a:t>
            </a:r>
            <a:r>
              <a:rPr sz="20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sanguíneas).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9900" y="4572000"/>
            <a:ext cx="6191885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Origem e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inserção muscular (onde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músculo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fixa aos 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ossos)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9900" y="5740400"/>
            <a:ext cx="32778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Depósito de cálcio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0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fosfato.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8600" y="152400"/>
            <a:ext cx="8470900" cy="1231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69140" y="1212803"/>
            <a:ext cx="1479550" cy="15335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31100" y="1270000"/>
            <a:ext cx="1308100" cy="1371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31100" y="1270000"/>
            <a:ext cx="1308100" cy="1371600"/>
          </a:xfrm>
          <a:custGeom>
            <a:avLst/>
            <a:gdLst/>
            <a:ahLst/>
            <a:cxnLst/>
            <a:rect l="l" t="t" r="r" b="b"/>
            <a:pathLst>
              <a:path w="1308100" h="1371600">
                <a:moveTo>
                  <a:pt x="0" y="0"/>
                </a:moveTo>
                <a:lnTo>
                  <a:pt x="1308100" y="0"/>
                </a:lnTo>
                <a:lnTo>
                  <a:pt x="13081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02067" y="4798922"/>
            <a:ext cx="2069033" cy="20590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372528" y="4869382"/>
            <a:ext cx="1874230" cy="19880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72528" y="4869383"/>
            <a:ext cx="1874520" cy="1988185"/>
          </a:xfrm>
          <a:custGeom>
            <a:avLst/>
            <a:gdLst/>
            <a:ahLst/>
            <a:cxnLst/>
            <a:rect l="l" t="t" r="r" b="b"/>
            <a:pathLst>
              <a:path w="1874520" h="1988184">
                <a:moveTo>
                  <a:pt x="342180" y="0"/>
                </a:moveTo>
                <a:lnTo>
                  <a:pt x="1874231" y="312950"/>
                </a:lnTo>
                <a:lnTo>
                  <a:pt x="1532051" y="1988096"/>
                </a:lnTo>
                <a:lnTo>
                  <a:pt x="0" y="1675146"/>
                </a:lnTo>
                <a:lnTo>
                  <a:pt x="34218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31</a:t>
            </a:fld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13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367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498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852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7700" y="3443287"/>
            <a:ext cx="211137" cy="211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1200" y="3506787"/>
            <a:ext cx="84137" cy="84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1422400"/>
            <a:ext cx="8318500" cy="2019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32</a:t>
            </a:fld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4700" y="2072639"/>
            <a:ext cx="4234815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6700">
              <a:lnSpc>
                <a:spcPct val="109000"/>
              </a:lnSpc>
              <a:spcBef>
                <a:spcPts val="100"/>
              </a:spcBef>
            </a:pPr>
            <a:r>
              <a:rPr spc="-5" dirty="0"/>
              <a:t>A) </a:t>
            </a:r>
            <a:r>
              <a:rPr spc="-50" dirty="0"/>
              <a:t>Tecido </a:t>
            </a:r>
            <a:r>
              <a:rPr spc="-5" dirty="0"/>
              <a:t>muscular estriado  esquelético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14700" y="4028440"/>
            <a:ext cx="4197985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6700">
              <a:lnSpc>
                <a:spcPct val="109000"/>
              </a:lnSpc>
              <a:spcBef>
                <a:spcPts val="100"/>
              </a:spcBef>
            </a:pP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B) </a:t>
            </a:r>
            <a:r>
              <a:rPr sz="2600" b="1" spc="-5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muscular estriado  cardíaco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14700" y="5511800"/>
            <a:ext cx="355600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FFFFFF"/>
                </a:solidFill>
                <a:latin typeface="Book Antiqua"/>
                <a:cs typeface="Book Antiqua"/>
              </a:rPr>
              <a:t>C) </a:t>
            </a:r>
            <a:r>
              <a:rPr sz="2600" b="1" spc="-5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muscular</a:t>
            </a:r>
            <a:r>
              <a:rPr sz="260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liso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3200" y="152400"/>
            <a:ext cx="8496300" cy="123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1775" y="1412875"/>
            <a:ext cx="576580" cy="4895850"/>
          </a:xfrm>
          <a:custGeom>
            <a:avLst/>
            <a:gdLst/>
            <a:ahLst/>
            <a:cxnLst/>
            <a:rect l="l" t="t" r="r" b="b"/>
            <a:pathLst>
              <a:path w="576579" h="4895850">
                <a:moveTo>
                  <a:pt x="576262" y="0"/>
                </a:moveTo>
                <a:lnTo>
                  <a:pt x="499665" y="1716"/>
                </a:lnTo>
                <a:lnTo>
                  <a:pt x="430837" y="6560"/>
                </a:lnTo>
                <a:lnTo>
                  <a:pt x="372522" y="14074"/>
                </a:lnTo>
                <a:lnTo>
                  <a:pt x="327469" y="23799"/>
                </a:lnTo>
                <a:lnTo>
                  <a:pt x="288131" y="48051"/>
                </a:lnTo>
                <a:lnTo>
                  <a:pt x="288131" y="2399873"/>
                </a:lnTo>
                <a:lnTo>
                  <a:pt x="277838" y="2412647"/>
                </a:lnTo>
                <a:lnTo>
                  <a:pt x="203739" y="2433850"/>
                </a:lnTo>
                <a:lnTo>
                  <a:pt x="145425" y="2441364"/>
                </a:lnTo>
                <a:lnTo>
                  <a:pt x="76596" y="2446208"/>
                </a:lnTo>
                <a:lnTo>
                  <a:pt x="0" y="2447925"/>
                </a:lnTo>
                <a:lnTo>
                  <a:pt x="76596" y="2449641"/>
                </a:lnTo>
                <a:lnTo>
                  <a:pt x="145425" y="2454485"/>
                </a:lnTo>
                <a:lnTo>
                  <a:pt x="203739" y="2461999"/>
                </a:lnTo>
                <a:lnTo>
                  <a:pt x="248792" y="2471724"/>
                </a:lnTo>
                <a:lnTo>
                  <a:pt x="288131" y="2495976"/>
                </a:lnTo>
                <a:lnTo>
                  <a:pt x="288131" y="4847798"/>
                </a:lnTo>
                <a:lnTo>
                  <a:pt x="298423" y="4860572"/>
                </a:lnTo>
                <a:lnTo>
                  <a:pt x="327469" y="4872050"/>
                </a:lnTo>
                <a:lnTo>
                  <a:pt x="372522" y="4881775"/>
                </a:lnTo>
                <a:lnTo>
                  <a:pt x="430837" y="4889289"/>
                </a:lnTo>
                <a:lnTo>
                  <a:pt x="499665" y="4894133"/>
                </a:lnTo>
                <a:lnTo>
                  <a:pt x="576262" y="4895850"/>
                </a:lnTo>
              </a:path>
            </a:pathLst>
          </a:custGeom>
          <a:ln w="63500">
            <a:solidFill>
              <a:srgbClr val="A5B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9300" y="3441700"/>
            <a:ext cx="1892300" cy="292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9700" y="3911600"/>
            <a:ext cx="596900" cy="292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6600" y="3284220"/>
            <a:ext cx="1902460" cy="96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0" marR="5080" indent="-660400">
              <a:lnSpc>
                <a:spcPct val="1101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DI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V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IDIDO 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EM</a:t>
            </a:r>
            <a:endParaRPr sz="28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33</a:t>
            </a:fld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701800"/>
            <a:ext cx="139700" cy="139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100" y="1562100"/>
            <a:ext cx="3022600" cy="330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1332" y="1536700"/>
            <a:ext cx="7831455" cy="216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416"/>
              <a:tabLst>
                <a:tab pos="286385" algn="l"/>
              </a:tabLst>
            </a:pPr>
            <a:r>
              <a:rPr lang="pt-BR"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  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CARACTERÍSTICAS</a:t>
            </a:r>
            <a:endParaRPr sz="24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3A447"/>
              </a:buClr>
              <a:buFont typeface="Arial"/>
              <a:buChar char="!"/>
            </a:pPr>
            <a:endParaRPr sz="3800" dirty="0">
              <a:latin typeface="Times New Roman"/>
              <a:cs typeface="Times New Roman"/>
            </a:endParaRPr>
          </a:p>
          <a:p>
            <a:pPr marL="12065" marR="5080">
              <a:lnSpc>
                <a:spcPct val="111100"/>
              </a:lnSpc>
              <a:buClr>
                <a:srgbClr val="F3A447"/>
              </a:buClr>
              <a:buSzPct val="85416"/>
              <a:tabLst>
                <a:tab pos="286385" algn="l"/>
              </a:tabLst>
            </a:pP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Suas células, chamadas fibras musculares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ou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miócitos,  são capazes de se contrair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e gerar os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movimentos do  corpo.</a:t>
            </a:r>
            <a:endParaRPr sz="24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600" y="152400"/>
            <a:ext cx="84709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42621" y="3750589"/>
            <a:ext cx="3341289" cy="2795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12966" y="3820934"/>
            <a:ext cx="3146716" cy="26006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2967" y="3820934"/>
            <a:ext cx="3147060" cy="2600960"/>
          </a:xfrm>
          <a:custGeom>
            <a:avLst/>
            <a:gdLst/>
            <a:ahLst/>
            <a:cxnLst/>
            <a:rect l="l" t="t" r="r" b="b"/>
            <a:pathLst>
              <a:path w="3147060" h="2600960">
                <a:moveTo>
                  <a:pt x="414478" y="0"/>
                </a:moveTo>
                <a:lnTo>
                  <a:pt x="3146715" y="553058"/>
                </a:lnTo>
                <a:lnTo>
                  <a:pt x="2732236" y="2600680"/>
                </a:lnTo>
                <a:lnTo>
                  <a:pt x="0" y="2047621"/>
                </a:lnTo>
                <a:lnTo>
                  <a:pt x="414478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1840" y="3733753"/>
            <a:ext cx="1711325" cy="28289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3800" y="3784600"/>
            <a:ext cx="1536700" cy="2667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3800" y="3784600"/>
            <a:ext cx="1536700" cy="2667000"/>
          </a:xfrm>
          <a:custGeom>
            <a:avLst/>
            <a:gdLst/>
            <a:ahLst/>
            <a:cxnLst/>
            <a:rect l="l" t="t" r="r" b="b"/>
            <a:pathLst>
              <a:path w="1536700" h="2667000">
                <a:moveTo>
                  <a:pt x="0" y="0"/>
                </a:moveTo>
                <a:lnTo>
                  <a:pt x="1536700" y="0"/>
                </a:lnTo>
                <a:lnTo>
                  <a:pt x="1536700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48415" y="3733753"/>
            <a:ext cx="1965325" cy="26987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07200" y="3784600"/>
            <a:ext cx="1803400" cy="2540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07200" y="3784600"/>
            <a:ext cx="1803400" cy="2540000"/>
          </a:xfrm>
          <a:custGeom>
            <a:avLst/>
            <a:gdLst/>
            <a:ahLst/>
            <a:cxnLst/>
            <a:rect l="l" t="t" r="r" b="b"/>
            <a:pathLst>
              <a:path w="1803400" h="2540000">
                <a:moveTo>
                  <a:pt x="0" y="0"/>
                </a:moveTo>
                <a:lnTo>
                  <a:pt x="1803400" y="0"/>
                </a:lnTo>
                <a:lnTo>
                  <a:pt x="1803400" y="2540000"/>
                </a:lnTo>
                <a:lnTo>
                  <a:pt x="0" y="25400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34</a:t>
            </a:fld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0219" y="1574800"/>
            <a:ext cx="5482590" cy="3423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3928"/>
              <a:tabLst>
                <a:tab pos="284480" algn="l"/>
              </a:tabLst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FUNÇÃO</a:t>
            </a:r>
            <a:endParaRPr sz="28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3A447"/>
              </a:buClr>
              <a:buFont typeface="Arial"/>
              <a:buChar char="!"/>
            </a:pPr>
            <a:endParaRPr sz="4250" dirty="0">
              <a:latin typeface="Times New Roman"/>
              <a:cs typeface="Times New Roman"/>
            </a:endParaRPr>
          </a:p>
          <a:p>
            <a:pPr marL="12700" marR="5080">
              <a:lnSpc>
                <a:spcPct val="110100"/>
              </a:lnSpc>
              <a:buClr>
                <a:srgbClr val="F3A447"/>
              </a:buClr>
              <a:buSzPct val="83928"/>
              <a:tabLst>
                <a:tab pos="284480" algn="l"/>
              </a:tabLst>
            </a:pP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muscular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é o 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responsável pelas funções de  movimentação, locomoção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sustentação do corpo, junto com 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ósseo.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3200" y="152400"/>
            <a:ext cx="8496300" cy="123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00715" y="1069928"/>
            <a:ext cx="2692400" cy="5232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59500" y="1130300"/>
            <a:ext cx="2527300" cy="5067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59500" y="1130300"/>
            <a:ext cx="2527300" cy="5067300"/>
          </a:xfrm>
          <a:custGeom>
            <a:avLst/>
            <a:gdLst/>
            <a:ahLst/>
            <a:cxnLst/>
            <a:rect l="l" t="t" r="r" b="b"/>
            <a:pathLst>
              <a:path w="2527300" h="5067300">
                <a:moveTo>
                  <a:pt x="0" y="0"/>
                </a:moveTo>
                <a:lnTo>
                  <a:pt x="2527300" y="0"/>
                </a:lnTo>
                <a:lnTo>
                  <a:pt x="2527300" y="5067300"/>
                </a:lnTo>
                <a:lnTo>
                  <a:pt x="0" y="50673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0" y="1663700"/>
            <a:ext cx="114300" cy="11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9300" y="1625600"/>
            <a:ext cx="2146300" cy="190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8000" y="3022600"/>
            <a:ext cx="1143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9300" y="2971800"/>
            <a:ext cx="3505200" cy="215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000" y="4368800"/>
            <a:ext cx="114300" cy="10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9300" y="4318000"/>
            <a:ext cx="3289300" cy="190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0219" y="1548688"/>
            <a:ext cx="5650230" cy="4338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200"/>
              </a:lnSpc>
              <a:spcBef>
                <a:spcPts val="95"/>
              </a:spcBef>
              <a:buClr>
                <a:srgbClr val="F3A447"/>
              </a:buClr>
              <a:buSzPct val="86206"/>
              <a:tabLst>
                <a:tab pos="258445" algn="l"/>
                <a:tab pos="259079" algn="l"/>
              </a:tabLst>
            </a:pPr>
            <a:r>
              <a:rPr lang="pt-BR"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     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A) </a:t>
            </a:r>
            <a:r>
              <a:rPr sz="1450" b="1" spc="-2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Muscular Liso: Apresenta contração  involuntária.Células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mononucleadas com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estrias longitudinais.  Encontrado </a:t>
            </a:r>
            <a:r>
              <a:rPr sz="1450" b="1" spc="15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órgãos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viscerais internos (esôfago, intestino, 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vasos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sanguíneos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útero), responsável pelo</a:t>
            </a:r>
            <a:r>
              <a:rPr sz="1450" b="1" spc="2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peristaltismo.</a:t>
            </a:r>
            <a:endParaRPr sz="145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Clr>
                <a:srgbClr val="F3A447"/>
              </a:buClr>
              <a:buFont typeface="Arial"/>
              <a:buChar char="!"/>
            </a:pPr>
            <a:endParaRPr sz="1600" dirty="0">
              <a:latin typeface="Times New Roman"/>
              <a:cs typeface="Times New Roman"/>
            </a:endParaRPr>
          </a:p>
          <a:p>
            <a:pPr marL="12700" marR="62230">
              <a:lnSpc>
                <a:spcPct val="109200"/>
              </a:lnSpc>
              <a:spcBef>
                <a:spcPts val="1160"/>
              </a:spcBef>
              <a:buClr>
                <a:srgbClr val="F3A447"/>
              </a:buClr>
              <a:buSzPct val="86206"/>
              <a:tabLst>
                <a:tab pos="258445" algn="l"/>
                <a:tab pos="259079" algn="l"/>
              </a:tabLst>
            </a:pPr>
            <a:r>
              <a:rPr lang="pt-BR"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    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B) </a:t>
            </a:r>
            <a:r>
              <a:rPr sz="1450" b="1" spc="-2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Muscular Estriado Esquelético: Apresenta contração  voluntária.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Células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multinucleadas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com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estrias longitudinais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transversais.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Forma os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músculos,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órgãos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ligados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à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estrutura  óssea, permitindo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a movimentação do</a:t>
            </a:r>
            <a:r>
              <a:rPr sz="1450" b="1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corpo.</a:t>
            </a:r>
            <a:endParaRPr sz="145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Clr>
                <a:srgbClr val="F3A447"/>
              </a:buClr>
              <a:buFont typeface="Arial"/>
              <a:buChar char="!"/>
            </a:pPr>
            <a:endParaRPr sz="1600" dirty="0">
              <a:latin typeface="Times New Roman"/>
              <a:cs typeface="Times New Roman"/>
            </a:endParaRPr>
          </a:p>
          <a:p>
            <a:pPr marL="12700" marR="170815">
              <a:lnSpc>
                <a:spcPct val="109000"/>
              </a:lnSpc>
              <a:spcBef>
                <a:spcPts val="1165"/>
              </a:spcBef>
              <a:buClr>
                <a:srgbClr val="F3A447"/>
              </a:buClr>
              <a:buSzPct val="86206"/>
              <a:tabLst>
                <a:tab pos="258445" algn="l"/>
                <a:tab pos="259079" algn="l"/>
              </a:tabLst>
            </a:pPr>
            <a:r>
              <a:rPr lang="pt-BR"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      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C) </a:t>
            </a:r>
            <a:r>
              <a:rPr sz="1450" b="1" spc="-2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Muscular Estriado Cardíaco: Apresenta contração  involuntária.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Células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binucleadas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do miocárdio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(musculatura 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do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coração), unidas por discos intercalares que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aumentam a 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adesão entre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células.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Fator importante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para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uma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contração  rítmica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vigorosa,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mantendo a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circulação </a:t>
            </a:r>
            <a:r>
              <a:rPr sz="1450" b="1" spc="10" dirty="0">
                <a:solidFill>
                  <a:srgbClr val="FFFFFF"/>
                </a:solidFill>
                <a:latin typeface="Book Antiqua"/>
                <a:cs typeface="Book Antiqua"/>
              </a:rPr>
              <a:t>do </a:t>
            </a:r>
            <a:r>
              <a:rPr sz="1450" b="1" spc="5" dirty="0">
                <a:solidFill>
                  <a:srgbClr val="FFFFFF"/>
                </a:solidFill>
                <a:latin typeface="Book Antiqua"/>
                <a:cs typeface="Book Antiqua"/>
              </a:rPr>
              <a:t>sangue </a:t>
            </a:r>
            <a:r>
              <a:rPr sz="1850" b="1" spc="-10" dirty="0">
                <a:solidFill>
                  <a:srgbClr val="FFFFFF"/>
                </a:solidFill>
                <a:latin typeface="Book Antiqua"/>
                <a:cs typeface="Book Antiqua"/>
              </a:rPr>
              <a:t>no  corpo.</a:t>
            </a:r>
            <a:endParaRPr sz="1850" dirty="0">
              <a:latin typeface="Book Antiqua"/>
              <a:cs typeface="Book Antiqu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3200" y="152400"/>
            <a:ext cx="8623300" cy="12319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00715" y="1285828"/>
            <a:ext cx="2919412" cy="25161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59500" y="1346200"/>
            <a:ext cx="2755900" cy="2349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59500" y="1346200"/>
            <a:ext cx="2755900" cy="2349500"/>
          </a:xfrm>
          <a:custGeom>
            <a:avLst/>
            <a:gdLst/>
            <a:ahLst/>
            <a:cxnLst/>
            <a:rect l="l" t="t" r="r" b="b"/>
            <a:pathLst>
              <a:path w="2755900" h="2349500">
                <a:moveTo>
                  <a:pt x="0" y="0"/>
                </a:moveTo>
                <a:lnTo>
                  <a:pt x="2755900" y="0"/>
                </a:lnTo>
                <a:lnTo>
                  <a:pt x="2755900" y="2349500"/>
                </a:lnTo>
                <a:lnTo>
                  <a:pt x="0" y="23495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15606" y="4080918"/>
            <a:ext cx="3037244" cy="23473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84488" y="4149800"/>
            <a:ext cx="2845597" cy="21556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84489" y="4149801"/>
            <a:ext cx="2846070" cy="2155825"/>
          </a:xfrm>
          <a:custGeom>
            <a:avLst/>
            <a:gdLst/>
            <a:ahLst/>
            <a:cxnLst/>
            <a:rect l="l" t="t" r="r" b="b"/>
            <a:pathLst>
              <a:path w="2846070" h="2155825">
                <a:moveTo>
                  <a:pt x="304845" y="0"/>
                </a:moveTo>
                <a:lnTo>
                  <a:pt x="2845597" y="455586"/>
                </a:lnTo>
                <a:lnTo>
                  <a:pt x="2540752" y="2155671"/>
                </a:lnTo>
                <a:lnTo>
                  <a:pt x="0" y="1700085"/>
                </a:lnTo>
                <a:lnTo>
                  <a:pt x="304845" y="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36</a:t>
            </a:fld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97900" y="6261100"/>
            <a:ext cx="2286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37</a:t>
            </a:r>
            <a:endParaRPr sz="16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13933" y="1472284"/>
            <a:ext cx="2974975" cy="37798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3900" y="1524000"/>
            <a:ext cx="2819400" cy="3619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63900" y="1523999"/>
            <a:ext cx="2819400" cy="3619500"/>
          </a:xfrm>
          <a:custGeom>
            <a:avLst/>
            <a:gdLst/>
            <a:ahLst/>
            <a:cxnLst/>
            <a:rect l="l" t="t" r="r" b="b"/>
            <a:pathLst>
              <a:path w="2819400" h="3619500">
                <a:moveTo>
                  <a:pt x="0" y="0"/>
                </a:moveTo>
                <a:lnTo>
                  <a:pt x="2819400" y="0"/>
                </a:lnTo>
                <a:lnTo>
                  <a:pt x="2819400" y="3619500"/>
                </a:lnTo>
                <a:lnTo>
                  <a:pt x="0" y="36195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7383" y="2795699"/>
            <a:ext cx="1565275" cy="1604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2200" y="2857500"/>
            <a:ext cx="1397000" cy="1435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2992" y="2851308"/>
            <a:ext cx="1400175" cy="1440180"/>
          </a:xfrm>
          <a:custGeom>
            <a:avLst/>
            <a:gdLst/>
            <a:ahLst/>
            <a:cxnLst/>
            <a:rect l="l" t="t" r="r" b="b"/>
            <a:pathLst>
              <a:path w="1400175" h="1440179">
                <a:moveTo>
                  <a:pt x="0" y="0"/>
                </a:moveTo>
                <a:lnTo>
                  <a:pt x="0" y="1439862"/>
                </a:lnTo>
                <a:lnTo>
                  <a:pt x="1400175" y="1439862"/>
                </a:lnTo>
                <a:lnTo>
                  <a:pt x="1400175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9500" y="4427220"/>
            <a:ext cx="17843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0800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muscular  estriado</a:t>
            </a:r>
            <a:r>
              <a:rPr sz="1800" b="1" spc="-4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cardíaco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7100" y="2082800"/>
            <a:ext cx="1713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núcleo da</a:t>
            </a:r>
            <a:r>
              <a:rPr sz="1800" b="1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célula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04718" y="2437961"/>
            <a:ext cx="290195" cy="459105"/>
          </a:xfrm>
          <a:custGeom>
            <a:avLst/>
            <a:gdLst/>
            <a:ahLst/>
            <a:cxnLst/>
            <a:rect l="l" t="t" r="r" b="b"/>
            <a:pathLst>
              <a:path w="290194" h="459105">
                <a:moveTo>
                  <a:pt x="290149" y="0"/>
                </a:moveTo>
                <a:lnTo>
                  <a:pt x="3393" y="453624"/>
                </a:lnTo>
                <a:lnTo>
                  <a:pt x="0" y="45899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79975" y="2833945"/>
            <a:ext cx="88637" cy="1021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19852" y="996903"/>
            <a:ext cx="1679575" cy="16049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70700" y="1054100"/>
            <a:ext cx="1524000" cy="1435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70700" y="1054100"/>
            <a:ext cx="1524000" cy="1435100"/>
          </a:xfrm>
          <a:custGeom>
            <a:avLst/>
            <a:gdLst/>
            <a:ahLst/>
            <a:cxnLst/>
            <a:rect l="l" t="t" r="r" b="b"/>
            <a:pathLst>
              <a:path w="1524000" h="1435100">
                <a:moveTo>
                  <a:pt x="0" y="0"/>
                </a:moveTo>
                <a:lnTo>
                  <a:pt x="1524000" y="0"/>
                </a:lnTo>
                <a:lnTo>
                  <a:pt x="1524000" y="1435100"/>
                </a:lnTo>
                <a:lnTo>
                  <a:pt x="0" y="14351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32600" y="2585720"/>
            <a:ext cx="16821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</a:t>
            </a:r>
            <a:r>
              <a:rPr sz="1800" b="1" spc="-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muscular  estriado  esquelético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616700" y="520700"/>
            <a:ext cx="1713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núcleo da</a:t>
            </a:r>
            <a:r>
              <a:rPr sz="1800" spc="-50" dirty="0"/>
              <a:t> </a:t>
            </a:r>
            <a:r>
              <a:rPr sz="1800" spc="-5" dirty="0"/>
              <a:t>célula</a:t>
            </a:r>
            <a:endParaRPr sz="1800"/>
          </a:p>
        </p:txBody>
      </p:sp>
      <p:sp>
        <p:nvSpPr>
          <p:cNvPr id="18" name="object 18"/>
          <p:cNvSpPr/>
          <p:nvPr/>
        </p:nvSpPr>
        <p:spPr>
          <a:xfrm>
            <a:off x="8172450" y="836612"/>
            <a:ext cx="15875" cy="449580"/>
          </a:xfrm>
          <a:custGeom>
            <a:avLst/>
            <a:gdLst/>
            <a:ahLst/>
            <a:cxnLst/>
            <a:rect l="l" t="t" r="r" b="b"/>
            <a:pathLst>
              <a:path w="15875" h="449580">
                <a:moveTo>
                  <a:pt x="0" y="0"/>
                </a:moveTo>
                <a:lnTo>
                  <a:pt x="15607" y="442676"/>
                </a:lnTo>
                <a:lnTo>
                  <a:pt x="15830" y="44902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37841" y="1233904"/>
            <a:ext cx="98196" cy="980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75237" y="1508842"/>
            <a:ext cx="1612900" cy="1095375"/>
          </a:xfrm>
          <a:custGeom>
            <a:avLst/>
            <a:gdLst/>
            <a:ahLst/>
            <a:cxnLst/>
            <a:rect l="l" t="t" r="r" b="b"/>
            <a:pathLst>
              <a:path w="1612900" h="1095375">
                <a:moveTo>
                  <a:pt x="1400484" y="0"/>
                </a:moveTo>
                <a:lnTo>
                  <a:pt x="1400484" y="70371"/>
                </a:lnTo>
                <a:lnTo>
                  <a:pt x="161875" y="70371"/>
                </a:lnTo>
                <a:lnTo>
                  <a:pt x="118842" y="76154"/>
                </a:lnTo>
                <a:lnTo>
                  <a:pt x="80173" y="92472"/>
                </a:lnTo>
                <a:lnTo>
                  <a:pt x="47412" y="117784"/>
                </a:lnTo>
                <a:lnTo>
                  <a:pt x="22100" y="150546"/>
                </a:lnTo>
                <a:lnTo>
                  <a:pt x="5782" y="189214"/>
                </a:lnTo>
                <a:lnTo>
                  <a:pt x="0" y="232247"/>
                </a:lnTo>
                <a:lnTo>
                  <a:pt x="0" y="1095375"/>
                </a:lnTo>
                <a:lnTo>
                  <a:pt x="110051" y="1095375"/>
                </a:lnTo>
                <a:lnTo>
                  <a:pt x="110053" y="232247"/>
                </a:lnTo>
                <a:lnTo>
                  <a:pt x="114125" y="212075"/>
                </a:lnTo>
                <a:lnTo>
                  <a:pt x="125231" y="195603"/>
                </a:lnTo>
                <a:lnTo>
                  <a:pt x="141703" y="184497"/>
                </a:lnTo>
                <a:lnTo>
                  <a:pt x="161875" y="180425"/>
                </a:lnTo>
                <a:lnTo>
                  <a:pt x="1519690" y="180425"/>
                </a:lnTo>
                <a:lnTo>
                  <a:pt x="1612900" y="125399"/>
                </a:lnTo>
                <a:lnTo>
                  <a:pt x="1400484" y="0"/>
                </a:lnTo>
                <a:close/>
              </a:path>
              <a:path w="1612900" h="1095375">
                <a:moveTo>
                  <a:pt x="1519690" y="180425"/>
                </a:moveTo>
                <a:lnTo>
                  <a:pt x="1400484" y="180425"/>
                </a:lnTo>
                <a:lnTo>
                  <a:pt x="1400484" y="250797"/>
                </a:lnTo>
                <a:lnTo>
                  <a:pt x="1519690" y="1804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42601" y="2539197"/>
            <a:ext cx="887094" cy="293370"/>
          </a:xfrm>
          <a:custGeom>
            <a:avLst/>
            <a:gdLst/>
            <a:ahLst/>
            <a:cxnLst/>
            <a:rect l="l" t="t" r="r" b="b"/>
            <a:pathLst>
              <a:path w="887095" h="293369">
                <a:moveTo>
                  <a:pt x="164983" y="0"/>
                </a:moveTo>
                <a:lnTo>
                  <a:pt x="0" y="146530"/>
                </a:lnTo>
                <a:lnTo>
                  <a:pt x="164983" y="293061"/>
                </a:lnTo>
                <a:lnTo>
                  <a:pt x="164983" y="219796"/>
                </a:lnTo>
                <a:lnTo>
                  <a:pt x="886744" y="219796"/>
                </a:lnTo>
                <a:lnTo>
                  <a:pt x="886744" y="73265"/>
                </a:lnTo>
                <a:lnTo>
                  <a:pt x="164983" y="73265"/>
                </a:lnTo>
                <a:lnTo>
                  <a:pt x="164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19852" y="3733753"/>
            <a:ext cx="1720850" cy="16049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70700" y="3784600"/>
            <a:ext cx="1562100" cy="1447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70700" y="3784600"/>
            <a:ext cx="1562100" cy="1447800"/>
          </a:xfrm>
          <a:custGeom>
            <a:avLst/>
            <a:gdLst/>
            <a:ahLst/>
            <a:cxnLst/>
            <a:rect l="l" t="t" r="r" b="b"/>
            <a:pathLst>
              <a:path w="1562100" h="1447800">
                <a:moveTo>
                  <a:pt x="0" y="0"/>
                </a:moveTo>
                <a:lnTo>
                  <a:pt x="1562100" y="0"/>
                </a:lnTo>
                <a:lnTo>
                  <a:pt x="15621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72225" y="4466373"/>
            <a:ext cx="756920" cy="618490"/>
          </a:xfrm>
          <a:custGeom>
            <a:avLst/>
            <a:gdLst/>
            <a:ahLst/>
            <a:cxnLst/>
            <a:rect l="l" t="t" r="r" b="b"/>
            <a:pathLst>
              <a:path w="756920" h="618489">
                <a:moveTo>
                  <a:pt x="0" y="618389"/>
                </a:moveTo>
                <a:lnTo>
                  <a:pt x="751398" y="4019"/>
                </a:lnTo>
                <a:lnTo>
                  <a:pt x="756314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64022" y="4437062"/>
            <a:ext cx="100365" cy="942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029200" y="5130800"/>
            <a:ext cx="349821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3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núcleo da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célula</a:t>
            </a:r>
            <a:endParaRPr sz="1800">
              <a:latin typeface="Book Antiqua"/>
              <a:cs typeface="Book Antiqua"/>
            </a:endParaRPr>
          </a:p>
          <a:p>
            <a:pPr marL="1828800">
              <a:lnSpc>
                <a:spcPts val="1930"/>
              </a:lnSpc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</a:t>
            </a:r>
            <a:r>
              <a:rPr sz="1800" b="1" spc="-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muscular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83400" y="5621020"/>
            <a:ext cx="16065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não estriado  esquelético</a:t>
            </a:r>
            <a:r>
              <a:rPr sz="1800" b="1" spc="-6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(ou 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liso)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651971" y="3537817"/>
            <a:ext cx="1880870" cy="688340"/>
          </a:xfrm>
          <a:custGeom>
            <a:avLst/>
            <a:gdLst/>
            <a:ahLst/>
            <a:cxnLst/>
            <a:rect l="l" t="t" r="r" b="b"/>
            <a:pathLst>
              <a:path w="1880870" h="688339">
                <a:moveTo>
                  <a:pt x="31850" y="0"/>
                </a:moveTo>
                <a:lnTo>
                  <a:pt x="0" y="100650"/>
                </a:lnTo>
                <a:lnTo>
                  <a:pt x="1697882" y="637936"/>
                </a:lnTo>
                <a:lnTo>
                  <a:pt x="1681956" y="688261"/>
                </a:lnTo>
                <a:lnTo>
                  <a:pt x="1880590" y="640389"/>
                </a:lnTo>
                <a:lnTo>
                  <a:pt x="1789914" y="537286"/>
                </a:lnTo>
                <a:lnTo>
                  <a:pt x="1729732" y="537286"/>
                </a:lnTo>
                <a:lnTo>
                  <a:pt x="31850" y="0"/>
                </a:lnTo>
                <a:close/>
              </a:path>
              <a:path w="1880870" h="688339">
                <a:moveTo>
                  <a:pt x="1745656" y="486962"/>
                </a:moveTo>
                <a:lnTo>
                  <a:pt x="1729732" y="537286"/>
                </a:lnTo>
                <a:lnTo>
                  <a:pt x="1789914" y="537286"/>
                </a:lnTo>
                <a:lnTo>
                  <a:pt x="1745656" y="4869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5000" y="787400"/>
            <a:ext cx="3721100" cy="330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47700" y="1320800"/>
            <a:ext cx="2451100" cy="330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22300" y="614680"/>
            <a:ext cx="372808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94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FFFFFF"/>
                </a:solidFill>
                <a:latin typeface="Book Antiqua"/>
                <a:cs typeface="Book Antiqua"/>
              </a:rPr>
              <a:t>TIPOS 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DE</a:t>
            </a:r>
            <a:r>
              <a:rPr sz="3200" b="1" spc="-7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Book Antiqua"/>
                <a:cs typeface="Book Antiqua"/>
              </a:rPr>
              <a:t>TECIDO  MUSCULAR</a:t>
            </a:r>
            <a:endParaRPr sz="32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013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367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4988" y="3481353"/>
            <a:ext cx="3098872" cy="138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08525" y="3549650"/>
            <a:ext cx="2971800" cy="1905"/>
          </a:xfrm>
          <a:custGeom>
            <a:avLst/>
            <a:gdLst/>
            <a:ahLst/>
            <a:cxnLst/>
            <a:rect l="l" t="t" r="r" b="b"/>
            <a:pathLst>
              <a:path w="2971800" h="1904">
                <a:moveTo>
                  <a:pt x="0" y="0"/>
                </a:moveTo>
                <a:lnTo>
                  <a:pt x="2971800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57700" y="3443287"/>
            <a:ext cx="211137" cy="211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1200" y="3506787"/>
            <a:ext cx="84137" cy="841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1422400"/>
            <a:ext cx="8318500" cy="2019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0700" y="1727200"/>
            <a:ext cx="139700" cy="15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7400" y="1600200"/>
            <a:ext cx="2959100" cy="31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219" y="1568196"/>
            <a:ext cx="3251200" cy="3744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3000" b="0" spc="975" baseline="4166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3000" b="0" spc="525" baseline="4166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350" spc="-5" dirty="0"/>
              <a:t>CARACTERÍSTICAS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0219" y="2475483"/>
            <a:ext cx="3539490" cy="1295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4480" marR="5080" indent="-271780">
              <a:lnSpc>
                <a:spcPct val="106800"/>
              </a:lnSpc>
              <a:spcBef>
                <a:spcPts val="95"/>
              </a:spcBef>
              <a:tabLst>
                <a:tab pos="283845" algn="l"/>
              </a:tabLst>
            </a:pPr>
            <a:r>
              <a:rPr sz="2475" spc="817" baseline="3367" dirty="0">
                <a:solidFill>
                  <a:srgbClr val="F3A447"/>
                </a:solidFill>
                <a:latin typeface="Arial"/>
                <a:cs typeface="Arial"/>
              </a:rPr>
              <a:t>	</a:t>
            </a:r>
            <a:r>
              <a:rPr sz="1950" b="1" dirty="0">
                <a:solidFill>
                  <a:srgbClr val="FFFFFF"/>
                </a:solidFill>
                <a:latin typeface="Book Antiqua"/>
                <a:cs typeface="Book Antiqua"/>
              </a:rPr>
              <a:t>As mensagens recebidas </a:t>
            </a:r>
            <a:r>
              <a:rPr sz="1950" b="1" spc="5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950" b="1" dirty="0">
                <a:solidFill>
                  <a:srgbClr val="FFFFFF"/>
                </a:solidFill>
                <a:latin typeface="Book Antiqua"/>
                <a:cs typeface="Book Antiqua"/>
              </a:rPr>
              <a:t>analisadas pelo sistema  nervoso são conduzidas por  células chamadas</a:t>
            </a:r>
            <a:r>
              <a:rPr sz="1950" b="1" spc="-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950" b="1" dirty="0">
                <a:solidFill>
                  <a:srgbClr val="FF0000"/>
                </a:solidFill>
                <a:latin typeface="Book Antiqua"/>
                <a:cs typeface="Book Antiqua"/>
              </a:rPr>
              <a:t>neurônios.</a:t>
            </a:r>
            <a:endParaRPr sz="1950" dirty="0">
              <a:latin typeface="Book Antiqua"/>
              <a:cs typeface="Book Antiqu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" y="4215384"/>
            <a:ext cx="2625090" cy="1930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95"/>
              </a:spcBef>
            </a:pPr>
            <a:r>
              <a:rPr sz="1950" b="1" spc="5" dirty="0">
                <a:solidFill>
                  <a:srgbClr val="FFFFFF"/>
                </a:solidFill>
                <a:latin typeface="Book Antiqua"/>
                <a:cs typeface="Book Antiqua"/>
              </a:rPr>
              <a:t>Os </a:t>
            </a:r>
            <a:r>
              <a:rPr sz="1950" b="1" dirty="0">
                <a:solidFill>
                  <a:srgbClr val="FFFFFF"/>
                </a:solidFill>
                <a:latin typeface="Book Antiqua"/>
                <a:cs typeface="Book Antiqua"/>
              </a:rPr>
              <a:t>neurônios recebem  mensagens de diversas  partes do corpo </a:t>
            </a:r>
            <a:r>
              <a:rPr sz="1950" b="1" spc="5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950" b="1" dirty="0">
                <a:solidFill>
                  <a:srgbClr val="FFFFFF"/>
                </a:solidFill>
                <a:latin typeface="Book Antiqua"/>
                <a:cs typeface="Book Antiqua"/>
              </a:rPr>
              <a:t>as  transmitem </a:t>
            </a:r>
            <a:r>
              <a:rPr sz="1950" b="1" spc="5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950" b="1" dirty="0">
                <a:solidFill>
                  <a:srgbClr val="FFFFFF"/>
                </a:solidFill>
                <a:latin typeface="Book Antiqua"/>
                <a:cs typeface="Book Antiqua"/>
              </a:rPr>
              <a:t>outros  neurônios, glândulas </a:t>
            </a:r>
            <a:r>
              <a:rPr sz="1950" b="1" spc="5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950" b="1" dirty="0">
                <a:solidFill>
                  <a:srgbClr val="FFFFFF"/>
                </a:solidFill>
                <a:latin typeface="Book Antiqua"/>
                <a:cs typeface="Book Antiqua"/>
              </a:rPr>
              <a:t>músculos.</a:t>
            </a:r>
            <a:endParaRPr sz="1950">
              <a:latin typeface="Book Antiqua"/>
              <a:cs typeface="Book Antiqu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3200" y="152400"/>
            <a:ext cx="84963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11565" y="2220865"/>
            <a:ext cx="4198937" cy="3257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64000" y="2273300"/>
            <a:ext cx="4038600" cy="3098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64000" y="2273300"/>
            <a:ext cx="4038600" cy="3098800"/>
          </a:xfrm>
          <a:custGeom>
            <a:avLst/>
            <a:gdLst/>
            <a:ahLst/>
            <a:cxnLst/>
            <a:rect l="l" t="t" r="r" b="b"/>
            <a:pathLst>
              <a:path w="4038600" h="3098800">
                <a:moveTo>
                  <a:pt x="0" y="0"/>
                </a:moveTo>
                <a:lnTo>
                  <a:pt x="4038600" y="0"/>
                </a:lnTo>
                <a:lnTo>
                  <a:pt x="4038600" y="3098800"/>
                </a:lnTo>
                <a:lnTo>
                  <a:pt x="0" y="30988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62400" y="1816100"/>
            <a:ext cx="800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cérebro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27537" y="2205037"/>
            <a:ext cx="252095" cy="188595"/>
          </a:xfrm>
          <a:custGeom>
            <a:avLst/>
            <a:gdLst/>
            <a:ahLst/>
            <a:cxnLst/>
            <a:rect l="l" t="t" r="r" b="b"/>
            <a:pathLst>
              <a:path w="252095" h="188594">
                <a:moveTo>
                  <a:pt x="0" y="0"/>
                </a:moveTo>
                <a:lnTo>
                  <a:pt x="246744" y="184380"/>
                </a:lnTo>
                <a:lnTo>
                  <a:pt x="251831" y="18818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15285" y="2328557"/>
            <a:ext cx="101177" cy="923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42000" y="845819"/>
            <a:ext cx="14922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mensagens</a:t>
            </a:r>
            <a:r>
              <a:rPr sz="1800" b="1" spc="-7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de  outros  neurônios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27762" y="1844675"/>
            <a:ext cx="67310" cy="530860"/>
          </a:xfrm>
          <a:custGeom>
            <a:avLst/>
            <a:gdLst/>
            <a:ahLst/>
            <a:cxnLst/>
            <a:rect l="l" t="t" r="r" b="b"/>
            <a:pathLst>
              <a:path w="67310" h="530860">
                <a:moveTo>
                  <a:pt x="0" y="0"/>
                </a:moveTo>
                <a:lnTo>
                  <a:pt x="66405" y="524024"/>
                </a:lnTo>
                <a:lnTo>
                  <a:pt x="67203" y="530324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41439" y="2320260"/>
            <a:ext cx="97477" cy="1006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632700" y="2616200"/>
            <a:ext cx="1028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dendritos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24700" y="3695700"/>
            <a:ext cx="724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Book Antiqua"/>
                <a:cs typeface="Book Antiqua"/>
              </a:rPr>
              <a:t>axô</a:t>
            </a: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n</a:t>
            </a:r>
            <a:r>
              <a:rPr sz="1800" b="1" dirty="0">
                <a:solidFill>
                  <a:srgbClr val="FF0000"/>
                </a:solidFill>
                <a:latin typeface="Book Antiqua"/>
                <a:cs typeface="Book Antiqua"/>
              </a:rPr>
              <a:t>io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96200" y="4097020"/>
            <a:ext cx="12007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mensagens  para</a:t>
            </a:r>
            <a:r>
              <a:rPr sz="1800" b="1" spc="-60" dirty="0">
                <a:solidFill>
                  <a:srgbClr val="FF0000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outros  neurônios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848948" y="4292600"/>
            <a:ext cx="819150" cy="205104"/>
          </a:xfrm>
          <a:custGeom>
            <a:avLst/>
            <a:gdLst/>
            <a:ahLst/>
            <a:cxnLst/>
            <a:rect l="l" t="t" r="r" b="b"/>
            <a:pathLst>
              <a:path w="819150" h="205104">
                <a:moveTo>
                  <a:pt x="818676" y="0"/>
                </a:moveTo>
                <a:lnTo>
                  <a:pt x="6160" y="203129"/>
                </a:lnTo>
                <a:lnTo>
                  <a:pt x="0" y="20466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04025" y="4440369"/>
            <a:ext cx="102915" cy="95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74310" y="2852737"/>
            <a:ext cx="393700" cy="263525"/>
          </a:xfrm>
          <a:custGeom>
            <a:avLst/>
            <a:gdLst/>
            <a:ahLst/>
            <a:cxnLst/>
            <a:rect l="l" t="t" r="r" b="b"/>
            <a:pathLst>
              <a:path w="393700" h="263525">
                <a:moveTo>
                  <a:pt x="393314" y="0"/>
                </a:moveTo>
                <a:lnTo>
                  <a:pt x="5277" y="259642"/>
                </a:lnTo>
                <a:lnTo>
                  <a:pt x="0" y="263173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35825" y="3051718"/>
            <a:ext cx="101894" cy="899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50053" y="3829050"/>
            <a:ext cx="243204" cy="27305"/>
          </a:xfrm>
          <a:custGeom>
            <a:avLst/>
            <a:gdLst/>
            <a:ahLst/>
            <a:cxnLst/>
            <a:rect l="l" t="t" r="r" b="b"/>
            <a:pathLst>
              <a:path w="243204" h="27304">
                <a:moveTo>
                  <a:pt x="242896" y="0"/>
                </a:moveTo>
                <a:lnTo>
                  <a:pt x="6312" y="25998"/>
                </a:lnTo>
                <a:lnTo>
                  <a:pt x="0" y="26691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04025" y="3802746"/>
            <a:ext cx="100251" cy="976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397500" y="3263900"/>
            <a:ext cx="723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núc</a:t>
            </a:r>
            <a:r>
              <a:rPr sz="1800" b="1" dirty="0">
                <a:solidFill>
                  <a:srgbClr val="FF0000"/>
                </a:solidFill>
                <a:latin typeface="Book Antiqua"/>
                <a:cs typeface="Book Antiqua"/>
              </a:rPr>
              <a:t>leo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00787" y="3029943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4" h="254635">
                <a:moveTo>
                  <a:pt x="0" y="254594"/>
                </a:moveTo>
                <a:lnTo>
                  <a:pt x="250104" y="4490"/>
                </a:lnTo>
                <a:lnTo>
                  <a:pt x="25459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90338" y="2997200"/>
            <a:ext cx="97786" cy="977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499100" y="3728720"/>
            <a:ext cx="7366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>
              <a:lnSpc>
                <a:spcPct val="1111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Book Antiqua"/>
                <a:cs typeface="Book Antiqua"/>
              </a:rPr>
              <a:t>corpo  </a:t>
            </a: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c</a:t>
            </a:r>
            <a:r>
              <a:rPr sz="1800" b="1" dirty="0">
                <a:solidFill>
                  <a:srgbClr val="FF0000"/>
                </a:solidFill>
                <a:latin typeface="Book Antiqua"/>
                <a:cs typeface="Book Antiqua"/>
              </a:rPr>
              <a:t>el</a:t>
            </a:r>
            <a:r>
              <a:rPr sz="1800" b="1" spc="-5" dirty="0">
                <a:solidFill>
                  <a:srgbClr val="FF0000"/>
                </a:solidFill>
                <a:latin typeface="Book Antiqua"/>
                <a:cs typeface="Book Antiqua"/>
              </a:rPr>
              <a:t>u</a:t>
            </a:r>
            <a:r>
              <a:rPr sz="1800" b="1" dirty="0">
                <a:solidFill>
                  <a:srgbClr val="FF0000"/>
                </a:solidFill>
                <a:latin typeface="Book Antiqua"/>
                <a:cs typeface="Book Antiqua"/>
              </a:rPr>
              <a:t>lar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56325" y="3248242"/>
            <a:ext cx="401955" cy="468630"/>
          </a:xfrm>
          <a:custGeom>
            <a:avLst/>
            <a:gdLst/>
            <a:ahLst/>
            <a:cxnLst/>
            <a:rect l="l" t="t" r="r" b="b"/>
            <a:pathLst>
              <a:path w="401954" h="468629">
                <a:moveTo>
                  <a:pt x="0" y="468095"/>
                </a:moveTo>
                <a:lnTo>
                  <a:pt x="397511" y="4819"/>
                </a:lnTo>
                <a:lnTo>
                  <a:pt x="401646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92963" y="3213100"/>
            <a:ext cx="95161" cy="998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5300" y="3586479"/>
            <a:ext cx="217043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0" marR="5080" indent="-609600">
              <a:lnSpc>
                <a:spcPct val="125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DI</a:t>
            </a:r>
            <a:r>
              <a:rPr sz="3200" b="1" spc="-5" dirty="0">
                <a:solidFill>
                  <a:srgbClr val="FFFFFF"/>
                </a:solidFill>
                <a:latin typeface="Book Antiqua"/>
                <a:cs typeface="Book Antiqua"/>
              </a:rPr>
              <a:t>V</a:t>
            </a:r>
            <a:r>
              <a:rPr sz="3200" b="1" dirty="0">
                <a:solidFill>
                  <a:srgbClr val="FFFFFF"/>
                </a:solidFill>
                <a:latin typeface="Book Antiqua"/>
                <a:cs typeface="Book Antiqua"/>
              </a:rPr>
              <a:t>IDIDO  </a:t>
            </a:r>
            <a:r>
              <a:rPr sz="3200" b="1" spc="-5" dirty="0">
                <a:solidFill>
                  <a:srgbClr val="FFFFFF"/>
                </a:solidFill>
                <a:latin typeface="Book Antiqua"/>
                <a:cs typeface="Book Antiqua"/>
              </a:rPr>
              <a:t>EM</a:t>
            </a:r>
            <a:endParaRPr sz="3200">
              <a:latin typeface="Book Antiqua"/>
              <a:cs typeface="Book Antiqu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900" y="152400"/>
            <a:ext cx="8483600" cy="123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71775" y="1412875"/>
            <a:ext cx="576580" cy="4895850"/>
          </a:xfrm>
          <a:custGeom>
            <a:avLst/>
            <a:gdLst/>
            <a:ahLst/>
            <a:cxnLst/>
            <a:rect l="l" t="t" r="r" b="b"/>
            <a:pathLst>
              <a:path w="576579" h="4895850">
                <a:moveTo>
                  <a:pt x="576262" y="0"/>
                </a:moveTo>
                <a:lnTo>
                  <a:pt x="499665" y="1716"/>
                </a:lnTo>
                <a:lnTo>
                  <a:pt x="430837" y="6560"/>
                </a:lnTo>
                <a:lnTo>
                  <a:pt x="372522" y="14074"/>
                </a:lnTo>
                <a:lnTo>
                  <a:pt x="327469" y="23799"/>
                </a:lnTo>
                <a:lnTo>
                  <a:pt x="288131" y="48051"/>
                </a:lnTo>
                <a:lnTo>
                  <a:pt x="288131" y="2399873"/>
                </a:lnTo>
                <a:lnTo>
                  <a:pt x="277838" y="2412647"/>
                </a:lnTo>
                <a:lnTo>
                  <a:pt x="203739" y="2433850"/>
                </a:lnTo>
                <a:lnTo>
                  <a:pt x="145425" y="2441364"/>
                </a:lnTo>
                <a:lnTo>
                  <a:pt x="76596" y="2446208"/>
                </a:lnTo>
                <a:lnTo>
                  <a:pt x="0" y="2447925"/>
                </a:lnTo>
                <a:lnTo>
                  <a:pt x="76596" y="2449641"/>
                </a:lnTo>
                <a:lnTo>
                  <a:pt x="145425" y="2454485"/>
                </a:lnTo>
                <a:lnTo>
                  <a:pt x="203739" y="2461999"/>
                </a:lnTo>
                <a:lnTo>
                  <a:pt x="248792" y="2471724"/>
                </a:lnTo>
                <a:lnTo>
                  <a:pt x="288131" y="2495976"/>
                </a:lnTo>
                <a:lnTo>
                  <a:pt x="288131" y="4847798"/>
                </a:lnTo>
                <a:lnTo>
                  <a:pt x="298423" y="4860572"/>
                </a:lnTo>
                <a:lnTo>
                  <a:pt x="327469" y="4872050"/>
                </a:lnTo>
                <a:lnTo>
                  <a:pt x="372522" y="4881775"/>
                </a:lnTo>
                <a:lnTo>
                  <a:pt x="430837" y="4889289"/>
                </a:lnTo>
                <a:lnTo>
                  <a:pt x="499665" y="4894133"/>
                </a:lnTo>
                <a:lnTo>
                  <a:pt x="576262" y="4895850"/>
                </a:lnTo>
              </a:path>
            </a:pathLst>
          </a:custGeom>
          <a:ln w="63500">
            <a:solidFill>
              <a:srgbClr val="A5B5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1200" y="1981200"/>
            <a:ext cx="342900" cy="292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8400" y="1981200"/>
            <a:ext cx="45974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6595" y="1894759"/>
            <a:ext cx="5064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A) </a:t>
            </a:r>
            <a:r>
              <a:rPr sz="2400" spc="-50" dirty="0"/>
              <a:t>Tecido </a:t>
            </a:r>
            <a:r>
              <a:rPr sz="2400" spc="-5" dirty="0"/>
              <a:t>Epitelial de</a:t>
            </a:r>
            <a:r>
              <a:rPr sz="2400" spc="-180" dirty="0"/>
              <a:t> </a:t>
            </a:r>
            <a:r>
              <a:rPr sz="2400" spc="-5" dirty="0"/>
              <a:t>Revestimento</a:t>
            </a:r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3721100" y="2794000"/>
            <a:ext cx="3721100" cy="342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95700" y="2705100"/>
            <a:ext cx="3743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(reveste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protege </a:t>
            </a: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corpo).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51200" y="5232400"/>
            <a:ext cx="4102100" cy="342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6045200"/>
            <a:ext cx="2921000" cy="342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38500" y="5143500"/>
            <a:ext cx="4097020" cy="1203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B) </a:t>
            </a:r>
            <a:r>
              <a:rPr sz="2400" b="1" spc="-50" dirty="0">
                <a:solidFill>
                  <a:srgbClr val="FFFFFF"/>
                </a:solidFill>
                <a:latin typeface="Book Antiqua"/>
                <a:cs typeface="Book Antiqua"/>
              </a:rPr>
              <a:t>Tecido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Epitelial</a:t>
            </a:r>
            <a:r>
              <a:rPr sz="2400" b="1" spc="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Glandular</a:t>
            </a:r>
            <a:endParaRPr sz="24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Book Antiqua"/>
                <a:cs typeface="Book Antiqua"/>
              </a:rPr>
              <a:t>(forma as</a:t>
            </a:r>
            <a:r>
              <a:rPr sz="240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Book Antiqua"/>
                <a:cs typeface="Book Antiqua"/>
              </a:rPr>
              <a:t>glândulas).</a:t>
            </a:r>
            <a:endParaRPr sz="2400">
              <a:latin typeface="Book Antiqua"/>
              <a:cs typeface="Book Antiqu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36000" y="6297116"/>
            <a:ext cx="15240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4</a:t>
            </a:fld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258" y="4848187"/>
            <a:ext cx="8051882" cy="141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4916487"/>
            <a:ext cx="7924800" cy="5080"/>
          </a:xfrm>
          <a:custGeom>
            <a:avLst/>
            <a:gdLst/>
            <a:ahLst/>
            <a:cxnLst/>
            <a:rect l="l" t="t" r="r" b="b"/>
            <a:pathLst>
              <a:path w="7924800" h="5079">
                <a:moveTo>
                  <a:pt x="0" y="0"/>
                </a:moveTo>
                <a:lnTo>
                  <a:pt x="7924801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745" marR="30480" indent="-208279">
              <a:lnSpc>
                <a:spcPct val="108300"/>
              </a:lnSpc>
              <a:spcBef>
                <a:spcPts val="100"/>
              </a:spcBef>
              <a:buClr>
                <a:srgbClr val="F3A447"/>
              </a:buClr>
              <a:buSzPct val="85000"/>
              <a:buFont typeface="Arial"/>
              <a:buChar char="!"/>
              <a:tabLst>
                <a:tab pos="373380" algn="l"/>
              </a:tabLst>
            </a:pPr>
            <a:r>
              <a:rPr sz="2000" spc="-65" dirty="0"/>
              <a:t>Tec </a:t>
            </a:r>
            <a:r>
              <a:rPr sz="2000" dirty="0"/>
              <a:t>Epitelial: </a:t>
            </a:r>
            <a:r>
              <a:rPr sz="2000" spc="-5" dirty="0"/>
              <a:t>divisões, onde se encontra, características, funções,  diferença </a:t>
            </a:r>
            <a:r>
              <a:rPr sz="2000" spc="-10" dirty="0"/>
              <a:t>entre </a:t>
            </a:r>
            <a:r>
              <a:rPr sz="2000" spc="-5" dirty="0"/>
              <a:t>glândula endócrina </a:t>
            </a:r>
            <a:r>
              <a:rPr sz="2000" dirty="0"/>
              <a:t>e exócrinas e </a:t>
            </a:r>
            <a:r>
              <a:rPr sz="2000" spc="-5" dirty="0"/>
              <a:t>exemplos de </a:t>
            </a:r>
            <a:r>
              <a:rPr sz="2000" spc="-10" dirty="0"/>
              <a:t>secreção  </a:t>
            </a:r>
            <a:r>
              <a:rPr sz="2000" spc="-5" dirty="0"/>
              <a:t>de cada uma</a:t>
            </a:r>
            <a:r>
              <a:rPr sz="2000" spc="5" dirty="0"/>
              <a:t> </a:t>
            </a:r>
            <a:r>
              <a:rPr sz="2000" spc="-5" dirty="0"/>
              <a:t>delas.</a:t>
            </a:r>
            <a:endParaRPr sz="2000"/>
          </a:p>
          <a:p>
            <a:pPr marL="100965">
              <a:lnSpc>
                <a:spcPct val="100000"/>
              </a:lnSpc>
              <a:spcBef>
                <a:spcPts val="50"/>
              </a:spcBef>
              <a:buClr>
                <a:srgbClr val="F3A447"/>
              </a:buClr>
              <a:buFont typeface="Arial"/>
              <a:buChar char="!"/>
            </a:pPr>
            <a:endParaRPr sz="3000">
              <a:latin typeface="Times New Roman"/>
              <a:cs typeface="Times New Roman"/>
            </a:endParaRPr>
          </a:p>
          <a:p>
            <a:pPr marL="372745" marR="431165" indent="-208279">
              <a:lnSpc>
                <a:spcPct val="108300"/>
              </a:lnSpc>
              <a:buClr>
                <a:srgbClr val="F3A447"/>
              </a:buClr>
              <a:buSzPct val="85000"/>
              <a:buFont typeface="Arial"/>
              <a:buChar char="!"/>
              <a:tabLst>
                <a:tab pos="373380" algn="l"/>
              </a:tabLst>
            </a:pPr>
            <a:r>
              <a:rPr sz="2000" spc="-65" dirty="0"/>
              <a:t>Tec </a:t>
            </a:r>
            <a:r>
              <a:rPr sz="2000" spc="-5" dirty="0"/>
              <a:t>Conjuntivo:divisões, onde se encontra, características </a:t>
            </a:r>
            <a:r>
              <a:rPr sz="2000" dirty="0"/>
              <a:t>gerais </a:t>
            </a:r>
            <a:r>
              <a:rPr sz="2000" spc="-5" dirty="0"/>
              <a:t>do  desse tecido.</a:t>
            </a:r>
            <a:endParaRPr sz="2000"/>
          </a:p>
          <a:p>
            <a:pPr marL="372745" marR="830580" indent="-208279">
              <a:lnSpc>
                <a:spcPct val="108300"/>
              </a:lnSpc>
              <a:spcBef>
                <a:spcPts val="500"/>
              </a:spcBef>
              <a:buClr>
                <a:srgbClr val="F3A447"/>
              </a:buClr>
              <a:buSzPct val="85000"/>
              <a:buFont typeface="Arial"/>
              <a:buChar char="!"/>
              <a:tabLst>
                <a:tab pos="373380" algn="l"/>
              </a:tabLst>
            </a:pPr>
            <a:r>
              <a:rPr sz="2000" dirty="0"/>
              <a:t>Saber </a:t>
            </a:r>
            <a:r>
              <a:rPr sz="2000" spc="-5" dirty="0"/>
              <a:t>identificar </a:t>
            </a:r>
            <a:r>
              <a:rPr sz="2000" dirty="0"/>
              <a:t>e </a:t>
            </a:r>
            <a:r>
              <a:rPr sz="2000" spc="-5" dirty="0"/>
              <a:t>localizar </a:t>
            </a:r>
            <a:r>
              <a:rPr sz="2000" dirty="0"/>
              <a:t>o </a:t>
            </a:r>
            <a:r>
              <a:rPr sz="2000" spc="-5" dirty="0"/>
              <a:t>tecido conjuntivo </a:t>
            </a:r>
            <a:r>
              <a:rPr sz="2000" dirty="0"/>
              <a:t>em </a:t>
            </a:r>
            <a:r>
              <a:rPr sz="2000" spc="-5" dirty="0"/>
              <a:t>uma foto </a:t>
            </a:r>
            <a:r>
              <a:rPr sz="2000" dirty="0"/>
              <a:t>ou  </a:t>
            </a:r>
            <a:r>
              <a:rPr sz="2000" spc="-5" dirty="0"/>
              <a:t>esquema.</a:t>
            </a:r>
            <a:endParaRPr sz="2000"/>
          </a:p>
          <a:p>
            <a:pPr marL="372745" marR="556895" indent="-208279">
              <a:lnSpc>
                <a:spcPct val="108300"/>
              </a:lnSpc>
              <a:spcBef>
                <a:spcPts val="500"/>
              </a:spcBef>
              <a:buClr>
                <a:srgbClr val="F3A447"/>
              </a:buClr>
              <a:buSzPct val="85000"/>
              <a:buFont typeface="Arial"/>
              <a:buChar char="!"/>
              <a:tabLst>
                <a:tab pos="373380" algn="l"/>
              </a:tabLst>
            </a:pPr>
            <a:r>
              <a:rPr sz="2000" spc="-35" dirty="0"/>
              <a:t>Tecido </a:t>
            </a:r>
            <a:r>
              <a:rPr sz="2000" spc="-5" dirty="0"/>
              <a:t>conjuntivo propriamente dito: nome dos </a:t>
            </a:r>
            <a:r>
              <a:rPr sz="2000" dirty="0"/>
              <a:t>3 tipos </a:t>
            </a:r>
            <a:r>
              <a:rPr sz="2000" spc="-5" dirty="0"/>
              <a:t>de </a:t>
            </a:r>
            <a:r>
              <a:rPr sz="2000" dirty="0"/>
              <a:t>fibras e  </a:t>
            </a:r>
            <a:r>
              <a:rPr sz="2000" spc="-5" dirty="0"/>
              <a:t>saber </a:t>
            </a:r>
            <a:r>
              <a:rPr sz="2000" dirty="0"/>
              <a:t>como </a:t>
            </a:r>
            <a:r>
              <a:rPr sz="2000" spc="-5" dirty="0"/>
              <a:t>se </a:t>
            </a:r>
            <a:r>
              <a:rPr sz="2000" dirty="0"/>
              <a:t>foram as</a:t>
            </a:r>
            <a:r>
              <a:rPr sz="2000" spc="5" dirty="0"/>
              <a:t> </a:t>
            </a:r>
            <a:r>
              <a:rPr sz="2000" spc="-5" dirty="0"/>
              <a:t>rugas.</a:t>
            </a:r>
            <a:endParaRPr sz="20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40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6419" y="558800"/>
            <a:ext cx="1881505" cy="902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ts val="4770"/>
              </a:lnSpc>
              <a:spcBef>
                <a:spcPts val="100"/>
              </a:spcBef>
            </a:pPr>
            <a:r>
              <a:rPr sz="4200" b="0" spc="-5" dirty="0">
                <a:solidFill>
                  <a:srgbClr val="F9F9F9"/>
                </a:solidFill>
                <a:latin typeface="Book Antiqua"/>
                <a:cs typeface="Book Antiqua"/>
              </a:rPr>
              <a:t>Es</a:t>
            </a:r>
            <a:r>
              <a:rPr sz="4200" b="0" dirty="0">
                <a:solidFill>
                  <a:srgbClr val="F9F9F9"/>
                </a:solidFill>
                <a:latin typeface="Book Antiqua"/>
                <a:cs typeface="Book Antiqua"/>
              </a:rPr>
              <a:t>t</a:t>
            </a:r>
            <a:r>
              <a:rPr sz="4200" b="0" spc="-5" dirty="0">
                <a:solidFill>
                  <a:srgbClr val="F9F9F9"/>
                </a:solidFill>
                <a:latin typeface="Book Antiqua"/>
                <a:cs typeface="Book Antiqua"/>
              </a:rPr>
              <a:t>ud</a:t>
            </a:r>
            <a:r>
              <a:rPr sz="4200" b="0" dirty="0">
                <a:solidFill>
                  <a:srgbClr val="F9F9F9"/>
                </a:solidFill>
                <a:latin typeface="Book Antiqua"/>
                <a:cs typeface="Book Antiqua"/>
              </a:rPr>
              <a:t>ar</a:t>
            </a:r>
            <a:endParaRPr sz="4200" dirty="0">
              <a:latin typeface="Book Antiqua"/>
              <a:cs typeface="Book Antiqua"/>
            </a:endParaRPr>
          </a:p>
          <a:p>
            <a:pPr marL="12700">
              <a:lnSpc>
                <a:spcPts val="2130"/>
              </a:lnSpc>
            </a:pPr>
            <a:r>
              <a:rPr sz="2550" b="0" spc="832" baseline="4901" dirty="0">
                <a:solidFill>
                  <a:srgbClr val="F3A447"/>
                </a:solidFill>
                <a:latin typeface="Arial"/>
                <a:cs typeface="Arial"/>
              </a:rPr>
              <a:t>!</a:t>
            </a:r>
            <a:r>
              <a:rPr sz="2550" b="0" spc="179" baseline="4901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2000" b="0" spc="-5" dirty="0">
                <a:latin typeface="Book Antiqua"/>
                <a:cs typeface="Book Antiqua"/>
              </a:rPr>
              <a:t>Slide 2:tudo</a:t>
            </a:r>
            <a:endParaRPr sz="2000" dirty="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2258" y="4848187"/>
            <a:ext cx="8051882" cy="141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4916487"/>
            <a:ext cx="7924800" cy="5080"/>
          </a:xfrm>
          <a:custGeom>
            <a:avLst/>
            <a:gdLst/>
            <a:ahLst/>
            <a:cxnLst/>
            <a:rect l="l" t="t" r="r" b="b"/>
            <a:pathLst>
              <a:path w="7924800" h="5079">
                <a:moveTo>
                  <a:pt x="0" y="0"/>
                </a:moveTo>
                <a:lnTo>
                  <a:pt x="7924801" y="0"/>
                </a:lnTo>
              </a:path>
            </a:pathLst>
          </a:custGeom>
          <a:ln w="9525">
            <a:solidFill>
              <a:srgbClr val="E9E9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2594" y="215950"/>
            <a:ext cx="8211184" cy="549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005" marR="240029" indent="-205104">
              <a:lnSpc>
                <a:spcPct val="108300"/>
              </a:lnSpc>
              <a:spcBef>
                <a:spcPts val="100"/>
              </a:spcBef>
              <a:buClr>
                <a:srgbClr val="F3A447"/>
              </a:buClr>
              <a:buSzPct val="85000"/>
              <a:buFont typeface="Arial"/>
              <a:buChar char="!"/>
              <a:tabLst>
                <a:tab pos="294005" algn="l"/>
              </a:tabLst>
            </a:pPr>
            <a:r>
              <a:rPr sz="2000" spc="-65" dirty="0">
                <a:solidFill>
                  <a:srgbClr val="FFFFFF"/>
                </a:solidFill>
                <a:latin typeface="Book Antiqua"/>
                <a:cs typeface="Book Antiqua"/>
              </a:rPr>
              <a:t>Tec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adiposo: onde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encontrado, características,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,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funções, problemas  de excesso de</a:t>
            </a:r>
            <a:r>
              <a:rPr sz="20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Book Antiqua"/>
                <a:cs typeface="Book Antiqua"/>
              </a:rPr>
              <a:t>gordura.</a:t>
            </a:r>
            <a:endParaRPr sz="2000">
              <a:latin typeface="Book Antiqua"/>
              <a:cs typeface="Book Antiqua"/>
            </a:endParaRPr>
          </a:p>
          <a:p>
            <a:pPr marL="294005" indent="-205104">
              <a:lnSpc>
                <a:spcPct val="100000"/>
              </a:lnSpc>
              <a:spcBef>
                <a:spcPts val="600"/>
              </a:spcBef>
              <a:buClr>
                <a:srgbClr val="F3A447"/>
              </a:buClr>
              <a:buSzPct val="85000"/>
              <a:buFont typeface="Arial"/>
              <a:buChar char="!"/>
              <a:tabLst>
                <a:tab pos="294005" algn="l"/>
              </a:tabLst>
            </a:pP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OBS: slide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16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não</a:t>
            </a:r>
            <a:r>
              <a:rPr sz="20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Book Antiqua"/>
                <a:cs typeface="Book Antiqua"/>
              </a:rPr>
              <a:t>precisa!!!!</a:t>
            </a:r>
            <a:endParaRPr sz="20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3A447"/>
              </a:buClr>
              <a:buFont typeface="Arial"/>
              <a:buChar char="!"/>
            </a:pPr>
            <a:endParaRPr sz="3000">
              <a:latin typeface="Times New Roman"/>
              <a:cs typeface="Times New Roman"/>
            </a:endParaRPr>
          </a:p>
          <a:p>
            <a:pPr marL="294005" marR="55880" indent="-205104">
              <a:lnSpc>
                <a:spcPct val="108300"/>
              </a:lnSpc>
              <a:buClr>
                <a:srgbClr val="F3A447"/>
              </a:buClr>
              <a:buSzPct val="85000"/>
              <a:buFont typeface="Arial"/>
              <a:buChar char="!"/>
              <a:tabLst>
                <a:tab pos="294005" algn="l"/>
              </a:tabLst>
            </a:pPr>
            <a:r>
              <a:rPr sz="2000" spc="-65" dirty="0">
                <a:solidFill>
                  <a:srgbClr val="FFFFFF"/>
                </a:solidFill>
                <a:latin typeface="Book Antiqua"/>
                <a:cs typeface="Book Antiqua"/>
              </a:rPr>
              <a:t>Tec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sanguíneo: onde se encontra, onde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é </a:t>
            </a:r>
            <a:r>
              <a:rPr sz="2000" spc="-10" dirty="0">
                <a:solidFill>
                  <a:srgbClr val="FFFFFF"/>
                </a:solidFill>
                <a:latin typeface="Book Antiqua"/>
                <a:cs typeface="Book Antiqua"/>
              </a:rPr>
              <a:t>produzido,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que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é  </a:t>
            </a:r>
            <a:r>
              <a:rPr sz="2000" spc="-20" dirty="0">
                <a:solidFill>
                  <a:srgbClr val="FFFFFF"/>
                </a:solidFill>
                <a:latin typeface="Book Antiqua"/>
                <a:cs typeface="Book Antiqua"/>
              </a:rPr>
              <a:t>HEMATOPOIESE,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,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diferença </a:t>
            </a:r>
            <a:r>
              <a:rPr sz="2000" spc="-10" dirty="0">
                <a:solidFill>
                  <a:srgbClr val="FFFFFF"/>
                </a:solidFill>
                <a:latin typeface="Book Antiqua"/>
                <a:cs typeface="Book Antiqua"/>
              </a:rPr>
              <a:t>entre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medula vermelha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amarela,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parte 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sólida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líquida do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tec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sanguíneo,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funções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do</a:t>
            </a:r>
            <a:r>
              <a:rPr sz="2000" spc="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plasma.</a:t>
            </a:r>
            <a:endParaRPr sz="20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buClr>
                <a:srgbClr val="F3A447"/>
              </a:buClr>
              <a:buFont typeface="Arial"/>
              <a:buChar char="!"/>
            </a:pPr>
            <a:endParaRPr sz="2200">
              <a:latin typeface="Times New Roman"/>
              <a:cs typeface="Times New Roman"/>
            </a:endParaRPr>
          </a:p>
          <a:p>
            <a:pPr marL="294005" indent="-205104">
              <a:lnSpc>
                <a:spcPct val="100000"/>
              </a:lnSpc>
              <a:spcBef>
                <a:spcPts val="1270"/>
              </a:spcBef>
              <a:buClr>
                <a:srgbClr val="F3A447"/>
              </a:buClr>
              <a:buSzPct val="85000"/>
              <a:buFont typeface="Arial"/>
              <a:buChar char="!"/>
              <a:tabLst>
                <a:tab pos="294005" algn="l"/>
              </a:tabLst>
            </a:pPr>
            <a:r>
              <a:rPr sz="2000" spc="-65" dirty="0">
                <a:solidFill>
                  <a:srgbClr val="FFFFFF"/>
                </a:solidFill>
                <a:latin typeface="Book Antiqua"/>
                <a:cs typeface="Book Antiqua"/>
              </a:rPr>
              <a:t>Tec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ósseo:onde se encontra, características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e</a:t>
            </a:r>
            <a:r>
              <a:rPr sz="2000" spc="9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funções.</a:t>
            </a:r>
            <a:endParaRPr sz="20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3A447"/>
              </a:buClr>
              <a:buFont typeface="Arial"/>
              <a:buChar char="!"/>
            </a:pPr>
            <a:endParaRPr sz="3000">
              <a:latin typeface="Times New Roman"/>
              <a:cs typeface="Times New Roman"/>
            </a:endParaRPr>
          </a:p>
          <a:p>
            <a:pPr marL="294005" marR="190500" indent="-205104">
              <a:lnSpc>
                <a:spcPct val="108300"/>
              </a:lnSpc>
              <a:buClr>
                <a:srgbClr val="F3A447"/>
              </a:buClr>
              <a:buSzPct val="85000"/>
              <a:buFont typeface="Arial"/>
              <a:buChar char="!"/>
              <a:tabLst>
                <a:tab pos="294005" algn="l"/>
              </a:tabLst>
            </a:pPr>
            <a:r>
              <a:rPr sz="2000" spc="-65" dirty="0">
                <a:solidFill>
                  <a:srgbClr val="FFFFFF"/>
                </a:solidFill>
                <a:latin typeface="Book Antiqua"/>
                <a:cs typeface="Book Antiqua"/>
              </a:rPr>
              <a:t>Tec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muscular: características, funções,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tipos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de movimentos, divisões  do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tec </a:t>
            </a:r>
            <a:r>
              <a:rPr sz="2000" spc="-20" dirty="0">
                <a:solidFill>
                  <a:srgbClr val="FFFFFF"/>
                </a:solidFill>
                <a:latin typeface="Book Antiqua"/>
                <a:cs typeface="Book Antiqua"/>
              </a:rPr>
              <a:t>muscular,.</a:t>
            </a:r>
            <a:endParaRPr sz="200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3A447"/>
              </a:buClr>
              <a:buFont typeface="Arial"/>
              <a:buChar char="!"/>
            </a:pPr>
            <a:endParaRPr sz="3000">
              <a:latin typeface="Times New Roman"/>
              <a:cs typeface="Times New Roman"/>
            </a:endParaRPr>
          </a:p>
          <a:p>
            <a:pPr marL="294005" marR="242570" indent="-205104">
              <a:lnSpc>
                <a:spcPct val="108300"/>
              </a:lnSpc>
              <a:buClr>
                <a:srgbClr val="F3A447"/>
              </a:buClr>
              <a:buSzPct val="85000"/>
              <a:buFont typeface="Arial"/>
              <a:buChar char="!"/>
              <a:tabLst>
                <a:tab pos="294005" algn="l"/>
              </a:tabLst>
            </a:pPr>
            <a:r>
              <a:rPr sz="2000" spc="-65" dirty="0">
                <a:solidFill>
                  <a:srgbClr val="FFFFFF"/>
                </a:solidFill>
                <a:latin typeface="Book Antiqua"/>
                <a:cs typeface="Book Antiqua"/>
              </a:rPr>
              <a:t>Tec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nervoso:caraterísticas, no,e da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célula,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saber </a:t>
            </a:r>
            <a:r>
              <a:rPr sz="2000" spc="-10" dirty="0">
                <a:solidFill>
                  <a:srgbClr val="FFFFFF"/>
                </a:solidFill>
                <a:latin typeface="Book Antiqua"/>
                <a:cs typeface="Book Antiqua"/>
              </a:rPr>
              <a:t>reconhecer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as células 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nervosas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em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fotos </a:t>
            </a:r>
            <a:r>
              <a:rPr sz="2000" dirty="0">
                <a:solidFill>
                  <a:srgbClr val="FFFFFF"/>
                </a:solidFill>
                <a:latin typeface="Book Antiqua"/>
                <a:cs typeface="Book Antiqua"/>
              </a:rPr>
              <a:t>ou</a:t>
            </a:r>
            <a:r>
              <a:rPr sz="2000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Book Antiqua"/>
                <a:cs typeface="Book Antiqua"/>
              </a:rPr>
              <a:t>esquemas.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41</a:t>
            </a:fld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6700">
              <a:lnSpc>
                <a:spcPct val="109000"/>
              </a:lnSpc>
              <a:spcBef>
                <a:spcPts val="100"/>
              </a:spcBef>
            </a:pPr>
            <a:r>
              <a:rPr spc="-5" dirty="0"/>
              <a:t>Wheater Histologia Funcional </a:t>
            </a:r>
            <a:r>
              <a:rPr b="0" dirty="0">
                <a:latin typeface="Book Antiqua"/>
                <a:cs typeface="Book Antiqua"/>
              </a:rPr>
              <a:t>- 5a </a:t>
            </a:r>
            <a:r>
              <a:rPr b="0" spc="-5" dirty="0">
                <a:latin typeface="Book Antiqua"/>
                <a:cs typeface="Book Antiqua"/>
              </a:rPr>
              <a:t>ed. </a:t>
            </a:r>
            <a:r>
              <a:rPr b="0" dirty="0">
                <a:latin typeface="Book Antiqua"/>
                <a:cs typeface="Book Antiqua"/>
              </a:rPr>
              <a:t>- </a:t>
            </a:r>
            <a:r>
              <a:rPr b="0" spc="-5" dirty="0">
                <a:latin typeface="Book Antiqua"/>
                <a:cs typeface="Book Antiqua"/>
              </a:rPr>
              <a:t>YOUNG </a:t>
            </a:r>
            <a:r>
              <a:rPr b="0" dirty="0">
                <a:latin typeface="Book Antiqua"/>
                <a:cs typeface="Book Antiqua"/>
              </a:rPr>
              <a:t>–  2007.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300" y="2974339"/>
            <a:ext cx="7499984" cy="88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6700">
              <a:lnSpc>
                <a:spcPct val="109000"/>
              </a:lnSpc>
              <a:spcBef>
                <a:spcPts val="100"/>
              </a:spcBef>
            </a:pPr>
            <a:r>
              <a:rPr sz="2600" b="1" spc="-5" dirty="0">
                <a:solidFill>
                  <a:srgbClr val="FFFFFF"/>
                </a:solidFill>
                <a:latin typeface="Book Antiqua"/>
                <a:cs typeface="Book Antiqua"/>
              </a:rPr>
              <a:t>Histologia Básica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- 10a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ed.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- </a:t>
            </a:r>
            <a:r>
              <a:rPr sz="2600" spc="-5" dirty="0">
                <a:solidFill>
                  <a:srgbClr val="FFFFFF"/>
                </a:solidFill>
                <a:latin typeface="Book Antiqua"/>
                <a:cs typeface="Book Antiqua"/>
              </a:rPr>
              <a:t>Junqueira, Luiz Carlos  Uchoa </a:t>
            </a:r>
            <a:r>
              <a:rPr sz="2600" dirty="0">
                <a:solidFill>
                  <a:srgbClr val="FFFFFF"/>
                </a:solidFill>
                <a:latin typeface="Book Antiqua"/>
                <a:cs typeface="Book Antiqua"/>
              </a:rPr>
              <a:t>– 2004.</a:t>
            </a:r>
            <a:endParaRPr sz="260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4000" y="12700"/>
            <a:ext cx="8445500" cy="137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dirty="0"/>
              <a:t>42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790700"/>
            <a:ext cx="177800" cy="16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900" y="1638300"/>
            <a:ext cx="4394200" cy="36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8307" y="1480819"/>
            <a:ext cx="7239634" cy="3642023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40"/>
              </a:spcBef>
              <a:buClr>
                <a:srgbClr val="F3A447"/>
              </a:buClr>
              <a:buSzPct val="83928"/>
              <a:tabLst>
                <a:tab pos="283210" algn="l"/>
              </a:tabLst>
            </a:pPr>
            <a:r>
              <a:rPr lang="pt-BR" sz="2800" b="1" dirty="0">
                <a:solidFill>
                  <a:srgbClr val="FFFFFF"/>
                </a:solidFill>
                <a:latin typeface="Book Antiqua"/>
                <a:cs typeface="Book Antiqua"/>
              </a:rPr>
              <a:t>  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ONDE É</a:t>
            </a:r>
            <a:r>
              <a:rPr sz="2800" b="1" spc="-1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ENCONTRADO?</a:t>
            </a:r>
            <a:endParaRPr sz="2800" dirty="0">
              <a:latin typeface="Book Antiqua"/>
              <a:cs typeface="Book Antiqua"/>
            </a:endParaRPr>
          </a:p>
          <a:p>
            <a:pPr marL="12065">
              <a:lnSpc>
                <a:spcPct val="100000"/>
              </a:lnSpc>
              <a:spcBef>
                <a:spcPts val="940"/>
              </a:spcBef>
              <a:buClr>
                <a:srgbClr val="F3A447"/>
              </a:buClr>
              <a:buSzPct val="83928"/>
              <a:tabLst>
                <a:tab pos="283210" algn="l"/>
              </a:tabLst>
            </a:pPr>
            <a:r>
              <a:rPr lang="pt-BR"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   </a:t>
            </a:r>
            <a:r>
              <a:rPr sz="28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Parte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 externa do</a:t>
            </a:r>
            <a:r>
              <a:rPr sz="28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corpo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lang="pt-BR" sz="2800" b="1" spc="-5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marL="12065">
              <a:lnSpc>
                <a:spcPct val="100000"/>
              </a:lnSpc>
              <a:spcBef>
                <a:spcPts val="940"/>
              </a:spcBef>
              <a:buClr>
                <a:srgbClr val="F3A447"/>
              </a:buClr>
              <a:buSzPct val="83928"/>
              <a:tabLst>
                <a:tab pos="283210" algn="l"/>
              </a:tabLst>
            </a:pPr>
            <a:endParaRPr sz="2800" dirty="0">
              <a:latin typeface="Book Antiqua"/>
              <a:cs typeface="Book Antiqua"/>
            </a:endParaRPr>
          </a:p>
          <a:p>
            <a:pPr marL="12065" marR="5080">
              <a:spcBef>
                <a:spcPts val="600"/>
              </a:spcBef>
              <a:buClr>
                <a:srgbClr val="F3A447"/>
              </a:buClr>
              <a:buSzPct val="83928"/>
              <a:tabLst>
                <a:tab pos="283210" algn="l"/>
              </a:tabLst>
            </a:pPr>
            <a:r>
              <a:rPr lang="pt-BR"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   </a:t>
            </a:r>
            <a:r>
              <a:rPr sz="28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Superfície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 interna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externa dos </a:t>
            </a:r>
            <a:r>
              <a:rPr sz="2800" b="1" dirty="0" err="1">
                <a:solidFill>
                  <a:srgbClr val="FFFFFF"/>
                </a:solidFill>
                <a:latin typeface="Book Antiqua"/>
                <a:cs typeface="Book Antiqua"/>
              </a:rPr>
              <a:t>órgãos</a:t>
            </a:r>
            <a:r>
              <a:rPr lang="pt-BR" sz="28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(ex</a:t>
            </a:r>
            <a:r>
              <a:rPr lang="pt-BR" sz="2800" b="1" dirty="0">
                <a:solidFill>
                  <a:srgbClr val="FFFFFF"/>
                </a:solidFill>
                <a:latin typeface="Book Antiqua"/>
                <a:cs typeface="Book Antiqua"/>
              </a:rPr>
              <a:t>:</a:t>
            </a:r>
            <a:r>
              <a:rPr sz="28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estômago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, pulmão, bexiga,</a:t>
            </a:r>
            <a:r>
              <a:rPr sz="2800" b="1" spc="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etc).</a:t>
            </a:r>
            <a:endParaRPr sz="28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3A447"/>
              </a:buClr>
              <a:buFont typeface="Arial"/>
              <a:buChar char="!"/>
            </a:pPr>
            <a:endParaRPr sz="4000" dirty="0">
              <a:latin typeface="Times New Roman"/>
              <a:cs typeface="Times New Roman"/>
            </a:endParaRPr>
          </a:p>
          <a:p>
            <a:pPr marL="12065">
              <a:lnSpc>
                <a:spcPct val="100000"/>
              </a:lnSpc>
              <a:buClr>
                <a:srgbClr val="F3A447"/>
              </a:buClr>
              <a:buSzPct val="83928"/>
              <a:tabLst>
                <a:tab pos="283210" algn="l"/>
              </a:tabLst>
            </a:pPr>
            <a:r>
              <a:rPr lang="pt-BR"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   </a:t>
            </a:r>
            <a:r>
              <a:rPr sz="28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Glândulas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.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900" y="152400"/>
            <a:ext cx="84836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36000" y="6297116"/>
            <a:ext cx="15240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5</a:t>
            </a:fld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100" y="1790700"/>
            <a:ext cx="3619500" cy="36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9269" y="1633220"/>
            <a:ext cx="7308215" cy="3634328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56845">
              <a:lnSpc>
                <a:spcPct val="100000"/>
              </a:lnSpc>
              <a:spcBef>
                <a:spcPts val="1040"/>
              </a:spcBef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CARACTERÍSTICAS:</a:t>
            </a:r>
            <a:endParaRPr sz="2800" dirty="0">
              <a:latin typeface="Book Antiqua"/>
              <a:cs typeface="Book Antiqua"/>
            </a:endParaRPr>
          </a:p>
          <a:p>
            <a:pPr marL="76200">
              <a:lnSpc>
                <a:spcPct val="100000"/>
              </a:lnSpc>
              <a:spcBef>
                <a:spcPts val="940"/>
              </a:spcBef>
              <a:buClr>
                <a:srgbClr val="F3A447"/>
              </a:buClr>
              <a:buSzPct val="83928"/>
              <a:tabLst>
                <a:tab pos="354330" algn="l"/>
              </a:tabLst>
            </a:pPr>
            <a:r>
              <a:rPr sz="28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Pouco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 espaço entre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as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células</a:t>
            </a:r>
            <a:r>
              <a:rPr sz="28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(</a:t>
            </a:r>
            <a:r>
              <a:rPr sz="28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célulasjustapostas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=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muito unidas).</a:t>
            </a:r>
            <a:endParaRPr sz="28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0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buClr>
                <a:srgbClr val="F3A447"/>
              </a:buClr>
              <a:buSzPct val="83928"/>
              <a:tabLst>
                <a:tab pos="354330" algn="l"/>
              </a:tabLst>
            </a:pP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Não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apresenta de</a:t>
            </a:r>
            <a:r>
              <a:rPr sz="28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vascularização.</a:t>
            </a:r>
            <a:endParaRPr sz="28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3A447"/>
              </a:buClr>
              <a:buFont typeface="Arial"/>
              <a:buChar char="!"/>
            </a:pPr>
            <a:endParaRPr sz="4000" dirty="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buClr>
                <a:srgbClr val="F3A447"/>
              </a:buClr>
              <a:buSzPct val="83928"/>
              <a:tabLst>
                <a:tab pos="354330" algn="l"/>
              </a:tabLst>
            </a:pPr>
            <a:r>
              <a:rPr sz="2800" b="1" spc="-5" dirty="0">
                <a:solidFill>
                  <a:srgbClr val="FFFFFF"/>
                </a:solidFill>
                <a:latin typeface="Book Antiqua"/>
                <a:cs typeface="Book Antiqua"/>
              </a:rPr>
              <a:t>Excelente capacidade de renovação</a:t>
            </a:r>
            <a:r>
              <a:rPr sz="2800" b="1" spc="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Book Antiqua"/>
                <a:cs typeface="Book Antiqua"/>
              </a:rPr>
              <a:t>celular.</a:t>
            </a:r>
            <a:endParaRPr sz="2800" dirty="0">
              <a:latin typeface="Book Antiqua"/>
              <a:cs typeface="Book Antiqu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5900" y="152400"/>
            <a:ext cx="8483600" cy="123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36000" y="6297116"/>
            <a:ext cx="15240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6</a:t>
            </a:fld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2095500"/>
            <a:ext cx="177800" cy="177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7400" y="1955800"/>
            <a:ext cx="1993900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1332" y="1828800"/>
            <a:ext cx="5220970" cy="10922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85000"/>
              <a:tabLst>
                <a:tab pos="286385" algn="l"/>
              </a:tabLst>
            </a:pPr>
            <a:r>
              <a:rPr lang="pt-BR" sz="3000" spc="-5" dirty="0"/>
              <a:t>   </a:t>
            </a:r>
            <a:r>
              <a:rPr sz="3000" spc="-5" dirty="0"/>
              <a:t>FUNÇÕES:</a:t>
            </a:r>
            <a:endParaRPr sz="3000" dirty="0"/>
          </a:p>
          <a:p>
            <a:pPr marL="12065">
              <a:lnSpc>
                <a:spcPct val="100000"/>
              </a:lnSpc>
              <a:spcBef>
                <a:spcPts val="600"/>
              </a:spcBef>
              <a:buClr>
                <a:srgbClr val="F3A447"/>
              </a:buClr>
              <a:buSzPct val="85000"/>
              <a:tabLst>
                <a:tab pos="286385" algn="l"/>
              </a:tabLst>
            </a:pPr>
            <a:r>
              <a:rPr lang="pt-BR" sz="3000" spc="-5" dirty="0"/>
              <a:t>   </a:t>
            </a:r>
            <a:r>
              <a:rPr sz="3000" spc="-5" dirty="0" err="1"/>
              <a:t>Revestir</a:t>
            </a:r>
            <a:r>
              <a:rPr sz="3000" spc="-5" dirty="0"/>
              <a:t> </a:t>
            </a:r>
            <a:r>
              <a:rPr sz="3000" dirty="0"/>
              <a:t>e </a:t>
            </a:r>
            <a:r>
              <a:rPr sz="3000" spc="-5" dirty="0"/>
              <a:t>*proteger </a:t>
            </a:r>
            <a:r>
              <a:rPr sz="3000" dirty="0"/>
              <a:t>o </a:t>
            </a:r>
            <a:r>
              <a:rPr sz="3000" spc="-5" dirty="0"/>
              <a:t>corpo.</a:t>
            </a:r>
            <a:endParaRPr sz="3000" dirty="0"/>
          </a:p>
        </p:txBody>
      </p:sp>
      <p:sp>
        <p:nvSpPr>
          <p:cNvPr id="5" name="object 5"/>
          <p:cNvSpPr txBox="1"/>
          <p:nvPr/>
        </p:nvSpPr>
        <p:spPr>
          <a:xfrm>
            <a:off x="501332" y="4622800"/>
            <a:ext cx="7654290" cy="1520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3825" b="1" spc="1245" baseline="5446" dirty="0">
                <a:solidFill>
                  <a:srgbClr val="F3A447"/>
                </a:solidFill>
                <a:latin typeface="Arial"/>
                <a:cs typeface="Arial"/>
              </a:rPr>
              <a:t> </a:t>
            </a:r>
            <a:r>
              <a:rPr sz="3000" b="1" spc="-5" dirty="0" err="1">
                <a:solidFill>
                  <a:srgbClr val="FFFFFF"/>
                </a:solidFill>
                <a:latin typeface="Book Antiqua"/>
                <a:cs typeface="Book Antiqua"/>
              </a:rPr>
              <a:t>Além</a:t>
            </a:r>
            <a:r>
              <a:rPr sz="3000" b="1" spc="-5" dirty="0">
                <a:solidFill>
                  <a:srgbClr val="FFFFFF"/>
                </a:solidFill>
                <a:latin typeface="Book Antiqua"/>
                <a:cs typeface="Book Antiqua"/>
              </a:rPr>
              <a:t> disso, </a:t>
            </a:r>
            <a:r>
              <a:rPr sz="3000" b="1" dirty="0">
                <a:solidFill>
                  <a:srgbClr val="FFFFFF"/>
                </a:solidFill>
                <a:latin typeface="Book Antiqua"/>
                <a:cs typeface="Book Antiqua"/>
              </a:rPr>
              <a:t>é o </a:t>
            </a:r>
            <a:r>
              <a:rPr sz="3000" b="1" spc="-5" dirty="0">
                <a:solidFill>
                  <a:srgbClr val="FFFFFF"/>
                </a:solidFill>
                <a:latin typeface="Book Antiqua"/>
                <a:cs typeface="Book Antiqua"/>
              </a:rPr>
              <a:t>responsável pela formação</a:t>
            </a:r>
            <a:endParaRPr sz="3000" dirty="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00" dirty="0"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</a:pPr>
            <a:r>
              <a:rPr sz="3000" b="1" spc="-5" dirty="0">
                <a:solidFill>
                  <a:srgbClr val="FFFFFF"/>
                </a:solidFill>
                <a:latin typeface="Book Antiqua"/>
                <a:cs typeface="Book Antiqua"/>
              </a:rPr>
              <a:t>de determinadas glândulas.</a:t>
            </a:r>
            <a:endParaRPr sz="3000" dirty="0">
              <a:latin typeface="Book Antiqua"/>
              <a:cs typeface="Book Antiqu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900" y="152400"/>
            <a:ext cx="84836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0687" y="3024187"/>
            <a:ext cx="8515350" cy="15287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44600" y="3530600"/>
            <a:ext cx="6896100" cy="292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71600" y="3860800"/>
            <a:ext cx="6654800" cy="292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31900" y="3429000"/>
            <a:ext cx="6903720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>
              <a:lnSpc>
                <a:spcPct val="1083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*Proteger contra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entrada de microorganismos, substâncias  químicas </a:t>
            </a:r>
            <a:r>
              <a:rPr sz="20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agressões físicas (cortes, pancadas,</a:t>
            </a:r>
            <a:r>
              <a:rPr sz="2000" b="1" spc="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Book Antiqua"/>
                <a:cs typeface="Book Antiqua"/>
              </a:rPr>
              <a:t>arranhões).</a:t>
            </a:r>
            <a:endParaRPr sz="2000">
              <a:latin typeface="Book Antiqua"/>
              <a:cs typeface="Book Antiqu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36000" y="6297116"/>
            <a:ext cx="15240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7</a:t>
            </a:fld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200" y="152400"/>
            <a:ext cx="8369300" cy="123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6665" y="1285828"/>
            <a:ext cx="6157912" cy="5399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89100" y="1346200"/>
            <a:ext cx="5994400" cy="5232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89100" y="1346200"/>
            <a:ext cx="5994400" cy="5232400"/>
          </a:xfrm>
          <a:custGeom>
            <a:avLst/>
            <a:gdLst/>
            <a:ahLst/>
            <a:cxnLst/>
            <a:rect l="l" t="t" r="r" b="b"/>
            <a:pathLst>
              <a:path w="5994400" h="5232400">
                <a:moveTo>
                  <a:pt x="0" y="0"/>
                </a:moveTo>
                <a:lnTo>
                  <a:pt x="5994400" y="0"/>
                </a:lnTo>
                <a:lnTo>
                  <a:pt x="5994400" y="5232400"/>
                </a:lnTo>
                <a:lnTo>
                  <a:pt x="0" y="52324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36000" y="6297116"/>
            <a:ext cx="152400" cy="249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735"/>
              </a:lnSpc>
            </a:pPr>
            <a:fld id="{81D60167-4931-47E6-BA6A-407CBD079E47}" type="slidenum">
              <a:rPr sz="1600" dirty="0">
                <a:solidFill>
                  <a:srgbClr val="FEFAC9"/>
                </a:solidFill>
                <a:latin typeface="Book Antiqua"/>
                <a:cs typeface="Book Antiqua"/>
              </a:rPr>
              <a:t>8</a:t>
            </a:fld>
            <a:endParaRPr sz="16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7378" y="1357265"/>
            <a:ext cx="6862762" cy="3038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1400" y="1409700"/>
            <a:ext cx="6705600" cy="288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1400" y="1409700"/>
            <a:ext cx="6705600" cy="2882900"/>
          </a:xfrm>
          <a:custGeom>
            <a:avLst/>
            <a:gdLst/>
            <a:ahLst/>
            <a:cxnLst/>
            <a:rect l="l" t="t" r="r" b="b"/>
            <a:pathLst>
              <a:path w="6705600" h="2882900">
                <a:moveTo>
                  <a:pt x="0" y="0"/>
                </a:moveTo>
                <a:lnTo>
                  <a:pt x="6705600" y="0"/>
                </a:lnTo>
                <a:lnTo>
                  <a:pt x="6705600" y="2882900"/>
                </a:lnTo>
                <a:lnTo>
                  <a:pt x="0" y="28829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0200" y="152400"/>
            <a:ext cx="6261100" cy="123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7000" y="4452620"/>
            <a:ext cx="432308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As glândulas exócrinas lançam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secreção  superfície do corpo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e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apresentam canais  por onde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secreção passa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até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atingir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o 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local onde será</a:t>
            </a:r>
            <a:r>
              <a:rPr sz="1800" b="1" spc="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eliminada.</a:t>
            </a:r>
            <a:endParaRPr sz="1800">
              <a:latin typeface="Book Antiqua"/>
              <a:cs typeface="Book Antiqua"/>
            </a:endParaRPr>
          </a:p>
          <a:p>
            <a:pPr marL="165100" marR="163195" algn="ctr">
              <a:lnSpc>
                <a:spcPct val="111100"/>
              </a:lnSpc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Ex: glândulas mamárias, sudoríparas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e 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sebáceas.</a:t>
            </a:r>
            <a:endParaRPr sz="1800">
              <a:latin typeface="Book Antiqua"/>
              <a:cs typeface="Book Antiqu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70700" y="0"/>
            <a:ext cx="2273300" cy="2828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20000" y="469900"/>
            <a:ext cx="1092200" cy="368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43800" y="711200"/>
            <a:ext cx="1130300" cy="381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80300" y="939800"/>
            <a:ext cx="1244600" cy="431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54900" y="1206500"/>
            <a:ext cx="1231900" cy="381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91400" y="1435100"/>
            <a:ext cx="1346200" cy="406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40600" y="1663700"/>
            <a:ext cx="1257300" cy="3937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64400" y="1879600"/>
            <a:ext cx="1117600" cy="393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780000">
            <a:off x="7602201" y="563848"/>
            <a:ext cx="1102817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sz="2100" i="1" spc="-15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Curio</a:t>
            </a:r>
            <a:r>
              <a:rPr sz="14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sidade:</a:t>
            </a:r>
            <a:r>
              <a:rPr sz="1400" i="1" spc="-6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i="1" dirty="0">
                <a:solidFill>
                  <a:srgbClr val="FFFFFF"/>
                </a:solidFill>
                <a:latin typeface="Palatino Linotype"/>
                <a:cs typeface="Palatino Linotype"/>
              </a:rPr>
              <a:t>O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6" name="object 16"/>
          <p:cNvSpPr txBox="1"/>
          <p:nvPr/>
        </p:nvSpPr>
        <p:spPr>
          <a:xfrm rot="780000">
            <a:off x="7546522" y="799798"/>
            <a:ext cx="1112218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2100" i="1" spc="-22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pâncre</a:t>
            </a:r>
            <a:r>
              <a:rPr sz="1400" i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as </a:t>
            </a:r>
            <a:r>
              <a:rPr sz="1400" i="1" dirty="0">
                <a:solidFill>
                  <a:srgbClr val="FFFFFF"/>
                </a:solidFill>
                <a:latin typeface="Palatino Linotype"/>
                <a:cs typeface="Palatino Linotype"/>
              </a:rPr>
              <a:t>é</a:t>
            </a:r>
            <a:r>
              <a:rPr sz="1400" i="1" spc="-5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uma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7" name="object 17"/>
          <p:cNvSpPr txBox="1"/>
          <p:nvPr/>
        </p:nvSpPr>
        <p:spPr>
          <a:xfrm rot="780000">
            <a:off x="7490064" y="1047489"/>
            <a:ext cx="1222671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sz="2100" i="1" spc="-15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glându</a:t>
            </a:r>
            <a:r>
              <a:rPr sz="14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la que</a:t>
            </a:r>
            <a:r>
              <a:rPr sz="1400" i="1" spc="-6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Palatino Linotype"/>
                <a:cs typeface="Palatino Linotype"/>
              </a:rPr>
              <a:t>age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8" name="object 18"/>
          <p:cNvSpPr txBox="1"/>
          <p:nvPr/>
        </p:nvSpPr>
        <p:spPr>
          <a:xfrm rot="780000">
            <a:off x="7434269" y="1284921"/>
            <a:ext cx="124529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2100" i="1" spc="-15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como endó</a:t>
            </a:r>
            <a:r>
              <a:rPr sz="14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crina</a:t>
            </a:r>
            <a:r>
              <a:rPr sz="1400" i="1" spc="-7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i="1" dirty="0">
                <a:solidFill>
                  <a:srgbClr val="FFFFFF"/>
                </a:solidFill>
                <a:latin typeface="Palatino Linotype"/>
                <a:cs typeface="Palatino Linotype"/>
              </a:rPr>
              <a:t>e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9" name="object 19"/>
          <p:cNvSpPr txBox="1"/>
          <p:nvPr/>
        </p:nvSpPr>
        <p:spPr>
          <a:xfrm rot="780000">
            <a:off x="7377664" y="1532866"/>
            <a:ext cx="135852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2100" i="1" spc="-15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exócrina</a:t>
            </a:r>
            <a:r>
              <a:rPr sz="2100" i="1" spc="-60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i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recebendo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20" name="object 20"/>
          <p:cNvSpPr txBox="1"/>
          <p:nvPr/>
        </p:nvSpPr>
        <p:spPr>
          <a:xfrm rot="780000">
            <a:off x="7322835" y="1757557"/>
            <a:ext cx="127169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2100" i="1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a </a:t>
            </a:r>
            <a:r>
              <a:rPr sz="2100" i="1" spc="-15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denom</a:t>
            </a:r>
            <a:r>
              <a:rPr sz="14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inação</a:t>
            </a:r>
            <a:r>
              <a:rPr sz="1400" i="1" spc="-9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i="1" dirty="0">
                <a:solidFill>
                  <a:srgbClr val="FFFFFF"/>
                </a:solidFill>
                <a:latin typeface="Palatino Linotype"/>
                <a:cs typeface="Palatino Linotype"/>
              </a:rPr>
              <a:t>de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 rot="780000">
            <a:off x="7268349" y="1976061"/>
            <a:ext cx="113165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2100" i="1" spc="-15" baseline="1984" dirty="0">
                <a:solidFill>
                  <a:srgbClr val="FFFFFF"/>
                </a:solidFill>
                <a:latin typeface="Palatino Linotype"/>
                <a:cs typeface="Palatino Linotype"/>
              </a:rPr>
              <a:t>glândul</a:t>
            </a:r>
            <a:r>
              <a:rPr sz="14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a</a:t>
            </a:r>
            <a:r>
              <a:rPr sz="1400" i="1" spc="-5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Palatino Linotype"/>
                <a:cs typeface="Palatino Linotype"/>
              </a:rPr>
              <a:t>mista.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24400" y="4376420"/>
            <a:ext cx="427863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3335" algn="ctr">
              <a:lnSpc>
                <a:spcPct val="1111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As glândulas endócrinas eliminam sua  secreção diretamente na corrente  sanguínea.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O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produto dessas glândulas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é 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denominado de hormônio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e o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conjunto  dessas glândulas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forma o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sistema  endócrino.</a:t>
            </a:r>
            <a:endParaRPr sz="1800">
              <a:latin typeface="Book Antiqua"/>
              <a:cs typeface="Book Antiqua"/>
            </a:endParaRPr>
          </a:p>
          <a:p>
            <a:pPr marL="76200" marR="80010" algn="ctr">
              <a:lnSpc>
                <a:spcPct val="111100"/>
              </a:lnSpc>
            </a:pP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Ex: tireoide,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hipófise,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a </a:t>
            </a:r>
            <a:r>
              <a:rPr sz="1800" b="1" spc="-60" dirty="0">
                <a:solidFill>
                  <a:srgbClr val="FFFFFF"/>
                </a:solidFill>
                <a:latin typeface="Book Antiqua"/>
                <a:cs typeface="Book Antiqua"/>
              </a:rPr>
              <a:t>paratireoide</a:t>
            </a:r>
            <a:r>
              <a:rPr sz="1600" spc="-60" dirty="0">
                <a:solidFill>
                  <a:srgbClr val="FEFAC9"/>
                </a:solidFill>
                <a:latin typeface="Book Antiqua"/>
                <a:cs typeface="Book Antiqua"/>
              </a:rPr>
              <a:t>9</a:t>
            </a:r>
            <a:r>
              <a:rPr sz="1800" b="1" spc="-60" dirty="0">
                <a:solidFill>
                  <a:srgbClr val="FFFFFF"/>
                </a:solidFill>
                <a:latin typeface="Book Antiqua"/>
                <a:cs typeface="Book Antiqua"/>
              </a:rPr>
              <a:t>, 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a 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adrenal, entre</a:t>
            </a:r>
            <a:r>
              <a:rPr sz="1800" b="1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Book Antiqua"/>
                <a:cs typeface="Book Antiqua"/>
              </a:rPr>
              <a:t>outras.</a:t>
            </a:r>
            <a:endParaRPr sz="18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Words>2112</Words>
  <Application>Microsoft Office PowerPoint</Application>
  <PresentationFormat>Apresentação na tela (4:3)</PresentationFormat>
  <Paragraphs>270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8" baseType="lpstr">
      <vt:lpstr>Arial</vt:lpstr>
      <vt:lpstr>Book Antiqua</vt:lpstr>
      <vt:lpstr>Calibri</vt:lpstr>
      <vt:lpstr>Palatino Linotype</vt:lpstr>
      <vt:lpstr>Times New Roman</vt:lpstr>
      <vt:lpstr>Office Theme</vt:lpstr>
      <vt:lpstr>Apresentação do PowerPoint</vt:lpstr>
      <vt:lpstr>  Epitelial → revestimento da superfície externa do corpo  (pele) e dos órgãos (interna e externamente).</vt:lpstr>
      <vt:lpstr>Apresentação do PowerPoint</vt:lpstr>
      <vt:lpstr>A) Tecido Epitelial de Revestimento</vt:lpstr>
      <vt:lpstr>Apresentação do PowerPoint</vt:lpstr>
      <vt:lpstr>Apresentação do PowerPoint</vt:lpstr>
      <vt:lpstr>   FUNÇÕES:    Revestir e *proteger o corpo.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CARACTERÍSTICAS:</vt:lpstr>
      <vt:lpstr>Apresentação do PowerPoint</vt:lpstr>
      <vt:lpstr>  FUNÇÕES</vt:lpstr>
      <vt:lpstr>Apresentação do PowerPoint</vt:lpstr>
      <vt:lpstr>A) TECIDO CONJUNTIVO PROPRIAMENTE DITO</vt:lpstr>
      <vt:lpstr>Apresentação do PowerPoint</vt:lpstr>
      <vt:lpstr>   ONDE É ENCONTRADO? Localizado principalmente embaixo da pele, na  chamada hipoderme.</vt:lpstr>
      <vt:lpstr>  CARACTERÍSTICAS:</vt:lpstr>
      <vt:lpstr>  FUNÇÕES:</vt:lpstr>
      <vt:lpstr>  ONDE É ENCONTRADO?</vt:lpstr>
      <vt:lpstr>Apresentação do PowerPoint</vt:lpstr>
      <vt:lpstr>As células sanguíneas são classificadas  em três grupos básicos:</vt:lpstr>
      <vt:lpstr>  FUNÇÕES DO PLASMA</vt:lpstr>
      <vt:lpstr>Apresentação do PowerPoint</vt:lpstr>
      <vt:lpstr>  CARACTERÍSTICAS:</vt:lpstr>
      <vt:lpstr>Apresentação do PowerPoint</vt:lpstr>
      <vt:lpstr>  ONDE É ENCONTRADO?</vt:lpstr>
      <vt:lpstr>  CARACTERÍSTICAS:</vt:lpstr>
      <vt:lpstr>FUNÇÕES:</vt:lpstr>
      <vt:lpstr>Apresentação do PowerPoint</vt:lpstr>
      <vt:lpstr>A) Tecido muscular estriado  esquelético</vt:lpstr>
      <vt:lpstr>Apresentação do PowerPoint</vt:lpstr>
      <vt:lpstr>Apresentação do PowerPoint</vt:lpstr>
      <vt:lpstr>Apresentação do PowerPoint</vt:lpstr>
      <vt:lpstr>núcleo da célula</vt:lpstr>
      <vt:lpstr>Apresentação do PowerPoint</vt:lpstr>
      <vt:lpstr>  CARACTERÍSTICAS</vt:lpstr>
      <vt:lpstr>Estudar ! Slide 2:tudo</vt:lpstr>
      <vt:lpstr>Apresentação do PowerPoint</vt:lpstr>
      <vt:lpstr>Wheater Histologia Funcional - 5a ed. - YOUNG –  2007.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Computador</dc:creator>
  <cp:lastModifiedBy>Winícius Medeiros</cp:lastModifiedBy>
  <cp:revision>2</cp:revision>
  <dcterms:created xsi:type="dcterms:W3CDTF">2020-03-02T11:00:19Z</dcterms:created>
  <dcterms:modified xsi:type="dcterms:W3CDTF">2020-03-02T11:57:47Z</dcterms:modified>
</cp:coreProperties>
</file>